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6" r:id="rId3"/>
    <p:sldId id="267" r:id="rId4"/>
    <p:sldId id="277" r:id="rId5"/>
    <p:sldId id="279" r:id="rId6"/>
    <p:sldId id="280" r:id="rId7"/>
    <p:sldId id="287" r:id="rId8"/>
    <p:sldId id="286" r:id="rId9"/>
    <p:sldId id="285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7" r:id="rId19"/>
    <p:sldId id="296" r:id="rId20"/>
    <p:sldId id="298" r:id="rId21"/>
    <p:sldId id="299" r:id="rId22"/>
    <p:sldId id="300" r:id="rId23"/>
    <p:sldId id="301" r:id="rId24"/>
    <p:sldId id="302" r:id="rId25"/>
    <p:sldId id="263" r:id="rId26"/>
    <p:sldId id="303" r:id="rId27"/>
    <p:sldId id="304" r:id="rId28"/>
    <p:sldId id="305" r:id="rId29"/>
    <p:sldId id="306" r:id="rId30"/>
    <p:sldId id="307" r:id="rId31"/>
    <p:sldId id="310" r:id="rId32"/>
    <p:sldId id="311" r:id="rId33"/>
    <p:sldId id="275" r:id="rId34"/>
    <p:sldId id="312" r:id="rId35"/>
    <p:sldId id="309" r:id="rId36"/>
    <p:sldId id="315" r:id="rId37"/>
    <p:sldId id="313" r:id="rId38"/>
    <p:sldId id="318" r:id="rId39"/>
    <p:sldId id="316" r:id="rId40"/>
    <p:sldId id="265" r:id="rId4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ema Uygulanmış Stil 2 - Vurgu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299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90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35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9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55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7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79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62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4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00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0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8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56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98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49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31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4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42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32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63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33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24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32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056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26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245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63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17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7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344185" y="1091172"/>
            <a:ext cx="8455631" cy="2066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6561"/>
              </a:lnSpc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Yapay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Zeka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ile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Oyunlar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ve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Oyun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Stratejileri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8" y="3351928"/>
            <a:ext cx="8177237" cy="2153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Yapay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zeka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programlarının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senaryolarını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oluşturmak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oyunculara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karşı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oynamak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türleridir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Oyun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Stratejileri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oyunu oynarken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YapayZeka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nın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hangi hamleleri yapacağına, nasıl bir strateji izleyeceğine ve hedeflerine nasıl ulaşacağına dair belirlenmiş kurallar ve yönergelerdir.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75447" y="7183228"/>
            <a:ext cx="303395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FIRAT KAAN BİTMEZ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5F9B3CF-2C58-0CA8-B54F-50EADB5B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562718" y="223693"/>
            <a:ext cx="9502840" cy="1584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Uçak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Savar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Oyun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Senaryosu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Fraunces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ile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Kazanç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Matrisi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Oluşturma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A6832F39-052F-9F08-11F8-0C8533F7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" y="31083"/>
            <a:ext cx="4075517" cy="8198517"/>
          </a:xfrm>
          <a:prstGeom prst="rect">
            <a:avLst/>
          </a:prstGeom>
        </p:spPr>
      </p:pic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5257CF60-3206-30DF-6943-06620F92D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64820"/>
              </p:ext>
            </p:extLst>
          </p:nvPr>
        </p:nvGraphicFramePr>
        <p:xfrm>
          <a:off x="5318825" y="2501939"/>
          <a:ext cx="3239548" cy="169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887">
                  <a:extLst>
                    <a:ext uri="{9D8B030D-6E8A-4147-A177-3AD203B41FA5}">
                      <a16:colId xmlns:a16="http://schemas.microsoft.com/office/drawing/2014/main" val="1316952320"/>
                    </a:ext>
                  </a:extLst>
                </a:gridCol>
                <a:gridCol w="809887">
                  <a:extLst>
                    <a:ext uri="{9D8B030D-6E8A-4147-A177-3AD203B41FA5}">
                      <a16:colId xmlns:a16="http://schemas.microsoft.com/office/drawing/2014/main" val="1816687070"/>
                    </a:ext>
                  </a:extLst>
                </a:gridCol>
                <a:gridCol w="809887">
                  <a:extLst>
                    <a:ext uri="{9D8B030D-6E8A-4147-A177-3AD203B41FA5}">
                      <a16:colId xmlns:a16="http://schemas.microsoft.com/office/drawing/2014/main" val="3760666233"/>
                    </a:ext>
                  </a:extLst>
                </a:gridCol>
                <a:gridCol w="809887">
                  <a:extLst>
                    <a:ext uri="{9D8B030D-6E8A-4147-A177-3AD203B41FA5}">
                      <a16:colId xmlns:a16="http://schemas.microsoft.com/office/drawing/2014/main" val="2302306105"/>
                    </a:ext>
                  </a:extLst>
                </a:gridCol>
              </a:tblGrid>
              <a:tr h="423524">
                <a:tc>
                  <a:txBody>
                    <a:bodyPr/>
                    <a:lstStyle/>
                    <a:p>
                      <a:r>
                        <a:rPr lang="en-US" dirty="0"/>
                        <a:t>A/B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068406"/>
                  </a:ext>
                </a:extLst>
              </a:tr>
              <a:tr h="423524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7565"/>
                  </a:ext>
                </a:extLst>
              </a:tr>
              <a:tr h="423524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741607"/>
                  </a:ext>
                </a:extLst>
              </a:tr>
              <a:tr h="423524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69504"/>
                  </a:ext>
                </a:extLst>
              </a:tr>
            </a:tbl>
          </a:graphicData>
        </a:graphic>
      </p:graphicFrame>
      <p:sp>
        <p:nvSpPr>
          <p:cNvPr id="8" name="Text 8">
            <a:extLst>
              <a:ext uri="{FF2B5EF4-FFF2-40B4-BE49-F238E27FC236}">
                <a16:creationId xmlns:a16="http://schemas.microsoft.com/office/drawing/2014/main" id="{766E72EE-5D99-1A93-CB0A-B63890F9A90B}"/>
              </a:ext>
            </a:extLst>
          </p:cNvPr>
          <p:cNvSpPr/>
          <p:nvPr/>
        </p:nvSpPr>
        <p:spPr>
          <a:xfrm>
            <a:off x="10069067" y="2573424"/>
            <a:ext cx="86582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 &gt; B1(0.9) B2(0.4) B3(0.2)</a:t>
            </a:r>
          </a:p>
          <a:p>
            <a:pPr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 &gt; B1(0.3) B2(0.6) B3(0.8)</a:t>
            </a:r>
          </a:p>
          <a:p>
            <a:pPr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 &gt; B1(0.5) B2(0.7) B3(0.2)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94BAF51-26BB-9ED6-27CB-7914D8726777}"/>
              </a:ext>
            </a:extLst>
          </p:cNvPr>
          <p:cNvSpPr txBox="1"/>
          <p:nvPr/>
        </p:nvSpPr>
        <p:spPr>
          <a:xfrm>
            <a:off x="9885070" y="1718221"/>
            <a:ext cx="4509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Sistemlerin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uçakların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sırasıyla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ihtimali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110BFC5-7CE0-07A7-A230-2F472DCB0A3A}"/>
              </a:ext>
            </a:extLst>
          </p:cNvPr>
          <p:cNvSpPr txBox="1"/>
          <p:nvPr/>
        </p:nvSpPr>
        <p:spPr>
          <a:xfrm>
            <a:off x="4478782" y="4732623"/>
            <a:ext cx="46549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Talih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hareketi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düşerse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kazancımız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düşürülemezse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kazancımız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Minimaks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olursa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dürüsttür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A696BDCF-1D0A-C0CE-73F6-5E2A14400474}"/>
              </a:ext>
            </a:extLst>
          </p:cNvPr>
          <p:cNvSpPr txBox="1"/>
          <p:nvPr/>
        </p:nvSpPr>
        <p:spPr>
          <a:xfrm>
            <a:off x="4608401" y="1866677"/>
            <a:ext cx="5204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Örneğinin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Matrisi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ED90580E-D806-2944-791D-8199FDE89085}"/>
              </a:ext>
            </a:extLst>
          </p:cNvPr>
          <p:cNvSpPr txBox="1"/>
          <p:nvPr/>
        </p:nvSpPr>
        <p:spPr>
          <a:xfrm>
            <a:off x="9427522" y="3965202"/>
            <a:ext cx="4787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Matrisinin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Minimaks</a:t>
            </a:r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Noktası</a:t>
            </a:r>
            <a:endParaRPr lang="tr-TR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75E1375-A5BF-EAE6-9A4A-677C1184A4DE}"/>
              </a:ext>
            </a:extLst>
          </p:cNvPr>
          <p:cNvSpPr txBox="1"/>
          <p:nvPr/>
        </p:nvSpPr>
        <p:spPr>
          <a:xfrm>
            <a:off x="9427522" y="4480777"/>
            <a:ext cx="478775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Aynı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satırda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minimum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elemanın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satırla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keşisem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sütun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sahip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olmasıdır.Bu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elemana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kazanç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matrisinin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minimaks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noktası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Eğer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matrisinde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minimaks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noktası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türden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belirlenmiş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3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5927690-0548-D328-392F-6E7A397F8656}"/>
              </a:ext>
            </a:extLst>
          </p:cNvPr>
          <p:cNvSpPr/>
          <p:nvPr/>
        </p:nvSpPr>
        <p:spPr>
          <a:xfrm>
            <a:off x="1768634" y="1154072"/>
            <a:ext cx="9692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Minimaks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Değerinin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Mantığı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mxn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A40D972C-0893-B3E7-09BD-7F243AF49046}"/>
              </a:ext>
            </a:extLst>
          </p:cNvPr>
          <p:cNvSpPr/>
          <p:nvPr/>
        </p:nvSpPr>
        <p:spPr>
          <a:xfrm>
            <a:off x="1768634" y="1972170"/>
            <a:ext cx="10950773" cy="22505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İki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taraflı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alalım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oyuncusu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1.stratejiyi 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’i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seçerse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rakip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ona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küçük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sağlayacak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stratejiyi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B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1j  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uygulayacaktır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garantilenmiş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alt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l-GR" sz="2400" u="sng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u="sng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u="sng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 min </a:t>
            </a:r>
            <a:r>
              <a:rPr lang="el-GR" sz="2400" u="sng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u="sng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1j 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olacak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Bütün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düşünücek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olursak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Rakip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zaman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bizim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kötü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stratejiyi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seçeceğini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düşünürsek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içerisinden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büyük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iyi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stratejimizi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belirleyecektir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 </a:t>
            </a:r>
          </a:p>
          <a:p>
            <a:pPr>
              <a:lnSpc>
                <a:spcPts val="2799"/>
              </a:lnSpc>
            </a:pPr>
            <a:r>
              <a:rPr lang="el-GR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 max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Başka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deyişle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799"/>
              </a:lnSpc>
            </a:pPr>
            <a:r>
              <a:rPr lang="el-GR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=max </a:t>
            </a:r>
            <a:r>
              <a:rPr lang="en-US" sz="2400" b="1" baseline="-250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min </a:t>
            </a:r>
            <a:r>
              <a:rPr lang="en-US" sz="2400" b="1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j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="1" baseline="-250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ij</a:t>
            </a:r>
            <a:r>
              <a:rPr lang="en-US" sz="2400" b="1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  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Alfa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garantilenmiş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sağlayan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küçük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Bizim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durum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rakip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kötü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olduğundan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rakibin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önce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j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kazancı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bulması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gerekir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799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j = max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1j   ;      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ß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j =</a:t>
            </a:r>
            <a:r>
              <a:rPr lang="el-GR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 </a:t>
            </a:r>
            <a:r>
              <a:rPr lang="en-US" sz="2400" b="1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j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max </a:t>
            </a:r>
            <a:r>
              <a:rPr lang="en-US" sz="2400" b="1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="1" baseline="-250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ij</a:t>
            </a:r>
            <a:r>
              <a:rPr lang="en-US" sz="2400" b="1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tr-TR" sz="2400" b="0" i="0" dirty="0">
                <a:effectLst/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 </a:t>
            </a:r>
            <a:endParaRPr lang="en-US" sz="2400" baseline="-250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6">
            <a:extLst>
              <a:ext uri="{FF2B5EF4-FFF2-40B4-BE49-F238E27FC236}">
                <a16:creationId xmlns:a16="http://schemas.microsoft.com/office/drawing/2014/main" id="{4731BC2C-5772-B06B-BB1C-6CDCA0546465}"/>
              </a:ext>
            </a:extLst>
          </p:cNvPr>
          <p:cNvSpPr/>
          <p:nvPr/>
        </p:nvSpPr>
        <p:spPr>
          <a:xfrm>
            <a:off x="1768634" y="6053563"/>
            <a:ext cx="11814035" cy="1491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Kısaca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Alfa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bizim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iyi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stratejimizle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garantilenmiş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minimum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kazancı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Beta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rakibimizin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iyi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elde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edebileceğimiz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kazancı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ifade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eder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nedenle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minimaks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ismi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verilmektedir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0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562718" y="223693"/>
            <a:ext cx="9502840" cy="1584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Uçak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Savar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Oyununda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Alt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ve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Üst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Değerleri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Bulalım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A6832F39-052F-9F08-11F8-0C8533F7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" y="31083"/>
            <a:ext cx="4075517" cy="8198517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7CD24D30-0971-B7E1-2BED-519AD23EB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475108"/>
              </p:ext>
            </p:extLst>
          </p:nvPr>
        </p:nvGraphicFramePr>
        <p:xfrm>
          <a:off x="5661060" y="2771650"/>
          <a:ext cx="3123345" cy="2147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4669">
                  <a:extLst>
                    <a:ext uri="{9D8B030D-6E8A-4147-A177-3AD203B41FA5}">
                      <a16:colId xmlns:a16="http://schemas.microsoft.com/office/drawing/2014/main" val="316701967"/>
                    </a:ext>
                  </a:extLst>
                </a:gridCol>
                <a:gridCol w="624669">
                  <a:extLst>
                    <a:ext uri="{9D8B030D-6E8A-4147-A177-3AD203B41FA5}">
                      <a16:colId xmlns:a16="http://schemas.microsoft.com/office/drawing/2014/main" val="1083274081"/>
                    </a:ext>
                  </a:extLst>
                </a:gridCol>
                <a:gridCol w="624669">
                  <a:extLst>
                    <a:ext uri="{9D8B030D-6E8A-4147-A177-3AD203B41FA5}">
                      <a16:colId xmlns:a16="http://schemas.microsoft.com/office/drawing/2014/main" val="1092481603"/>
                    </a:ext>
                  </a:extLst>
                </a:gridCol>
                <a:gridCol w="624669">
                  <a:extLst>
                    <a:ext uri="{9D8B030D-6E8A-4147-A177-3AD203B41FA5}">
                      <a16:colId xmlns:a16="http://schemas.microsoft.com/office/drawing/2014/main" val="1541326827"/>
                    </a:ext>
                  </a:extLst>
                </a:gridCol>
                <a:gridCol w="624669">
                  <a:extLst>
                    <a:ext uri="{9D8B030D-6E8A-4147-A177-3AD203B41FA5}">
                      <a16:colId xmlns:a16="http://schemas.microsoft.com/office/drawing/2014/main" val="982796470"/>
                    </a:ext>
                  </a:extLst>
                </a:gridCol>
              </a:tblGrid>
              <a:tr h="429403">
                <a:tc>
                  <a:txBody>
                    <a:bodyPr/>
                    <a:lstStyle/>
                    <a:p>
                      <a:r>
                        <a:rPr lang="en-US" dirty="0"/>
                        <a:t>A/B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="1" dirty="0">
                          <a:latin typeface="Times New Roman" panose="02020603050405020304" pitchFamily="18" charset="0"/>
                          <a:ea typeface="p22-mackinac-pro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ea typeface="p22-mackinac-pro"/>
                          <a:cs typeface="Times New Roman" panose="02020603050405020304" pitchFamily="18" charset="0"/>
                        </a:rPr>
                        <a:t>i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53557"/>
                  </a:ext>
                </a:extLst>
              </a:tr>
              <a:tr h="429403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55532"/>
                  </a:ext>
                </a:extLst>
              </a:tr>
              <a:tr h="429403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0.3</a:t>
                      </a:r>
                      <a:endParaRPr lang="tr-T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6860"/>
                  </a:ext>
                </a:extLst>
              </a:tr>
              <a:tr h="429403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667224"/>
                  </a:ext>
                </a:extLst>
              </a:tr>
              <a:tr h="429403">
                <a:tc>
                  <a:txBody>
                    <a:bodyPr/>
                    <a:lstStyle/>
                    <a:p>
                      <a:r>
                        <a:rPr lang="tr-TR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ß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43288"/>
                  </a:ext>
                </a:extLst>
              </a:tr>
            </a:tbl>
          </a:graphicData>
        </a:graphic>
      </p:graphicFrame>
      <p:sp>
        <p:nvSpPr>
          <p:cNvPr id="3" name="Metin kutusu 2">
            <a:extLst>
              <a:ext uri="{FF2B5EF4-FFF2-40B4-BE49-F238E27FC236}">
                <a16:creationId xmlns:a16="http://schemas.microsoft.com/office/drawing/2014/main" id="{0DCC353E-E51A-7915-4C81-BDF16FC1EBEC}"/>
              </a:ext>
            </a:extLst>
          </p:cNvPr>
          <p:cNvSpPr txBox="1"/>
          <p:nvPr/>
        </p:nvSpPr>
        <p:spPr>
          <a:xfrm>
            <a:off x="4671165" y="1920619"/>
            <a:ext cx="8294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Örneğine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Minimaks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hesaplayıp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bulalım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CE4495F-9838-9D1A-E3AC-2AD3A86F10D1}"/>
              </a:ext>
            </a:extLst>
          </p:cNvPr>
          <p:cNvSpPr txBox="1"/>
          <p:nvPr/>
        </p:nvSpPr>
        <p:spPr>
          <a:xfrm>
            <a:off x="8948791" y="3660491"/>
            <a:ext cx="1571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Minmax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213D906-5358-A62A-4913-1F7051874F62}"/>
              </a:ext>
            </a:extLst>
          </p:cNvPr>
          <p:cNvSpPr txBox="1"/>
          <p:nvPr/>
        </p:nvSpPr>
        <p:spPr>
          <a:xfrm>
            <a:off x="6529227" y="5043974"/>
            <a:ext cx="1571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Maxmin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82ECE0E-A7BB-59FF-D706-B6A085112834}"/>
              </a:ext>
            </a:extLst>
          </p:cNvPr>
          <p:cNvSpPr txBox="1"/>
          <p:nvPr/>
        </p:nvSpPr>
        <p:spPr>
          <a:xfrm>
            <a:off x="10520736" y="3011403"/>
            <a:ext cx="29486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problem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=0.3 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ß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=0.7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EEBF66E-E92C-0A3B-9C83-263D37CF34EC}"/>
              </a:ext>
            </a:extLst>
          </p:cNvPr>
          <p:cNvSpPr txBox="1"/>
          <p:nvPr/>
        </p:nvSpPr>
        <p:spPr>
          <a:xfrm>
            <a:off x="10520737" y="3876612"/>
            <a:ext cx="29486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ß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oyunun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denir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B Model 15" descr="Star Decoration">
                <a:extLst>
                  <a:ext uri="{FF2B5EF4-FFF2-40B4-BE49-F238E27FC236}">
                    <a16:creationId xmlns:a16="http://schemas.microsoft.com/office/drawing/2014/main" id="{5ED3C3D4-B677-CCAF-0BF6-6269C0D1EC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0372217"/>
                  </p:ext>
                </p:extLst>
              </p:nvPr>
            </p:nvGraphicFramePr>
            <p:xfrm>
              <a:off x="4671165" y="6148338"/>
              <a:ext cx="880714" cy="8859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80714" cy="885929"/>
                    </a:xfrm>
                    <a:prstGeom prst="rect">
                      <a:avLst/>
                    </a:prstGeom>
                  </am3d:spPr>
                  <am3d:camera>
                    <am3d:pos x="0" y="0" z="66787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44803" d="1000000"/>
                    <am3d:preTrans dx="3161" dy="-17896576" dz="10860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32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B Model 15" descr="Star Decoration">
                <a:extLst>
                  <a:ext uri="{FF2B5EF4-FFF2-40B4-BE49-F238E27FC236}">
                    <a16:creationId xmlns:a16="http://schemas.microsoft.com/office/drawing/2014/main" id="{5ED3C3D4-B677-CCAF-0BF6-6269C0D1EC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1165" y="6148338"/>
                <a:ext cx="880714" cy="88592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Metin kutusu 18">
            <a:extLst>
              <a:ext uri="{FF2B5EF4-FFF2-40B4-BE49-F238E27FC236}">
                <a16:creationId xmlns:a16="http://schemas.microsoft.com/office/drawing/2014/main" id="{B145FEFD-9949-8A75-399B-6DAB8575CEC9}"/>
              </a:ext>
            </a:extLst>
          </p:cNvPr>
          <p:cNvSpPr txBox="1"/>
          <p:nvPr/>
        </p:nvSpPr>
        <p:spPr>
          <a:xfrm>
            <a:off x="5688050" y="5647731"/>
            <a:ext cx="80479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Bulunduğu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satırın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küçük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sütunun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büyük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sayısı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minimaks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noktasına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matrisinin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eyer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noktası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hamlesini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yaparken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yapılan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hamlelerle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ilhili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bilgilere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sahipse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benzeri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bilgili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dama,tavla,satranç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2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5927690-0548-D328-392F-6E7A397F8656}"/>
              </a:ext>
            </a:extLst>
          </p:cNvPr>
          <p:cNvSpPr/>
          <p:nvPr/>
        </p:nvSpPr>
        <p:spPr>
          <a:xfrm>
            <a:off x="1768634" y="1154072"/>
            <a:ext cx="9692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Sade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Karma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A40D972C-0893-B3E7-09BD-7F243AF49046}"/>
              </a:ext>
            </a:extLst>
          </p:cNvPr>
          <p:cNvSpPr/>
          <p:nvPr/>
        </p:nvSpPr>
        <p:spPr>
          <a:xfrm>
            <a:off x="1768634" y="1972170"/>
            <a:ext cx="12101478" cy="5507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Belirli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oranda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kullanılmış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rastgele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dizilişinden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oluşan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birleşik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stratejiere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karma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baseline="-250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Sade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bazılarının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oranı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“1”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diğerlerininki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“0”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karma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özel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biçimi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düşünülebilir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Sade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birlikte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karma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kullanıldığında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sonlu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olacaktır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Bu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sonlu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optimal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stratejinin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varlığını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göstermektedir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Ortalama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eşittir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taraflar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optimal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stratejiye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bağlı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kalmadığı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halde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kaybedebilir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Teoreme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sonlu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olduğu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görülür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alt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üst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sınırları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arasına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yerleşmektedir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lvl="6">
              <a:lnSpc>
                <a:spcPts val="2799"/>
              </a:lnSpc>
            </a:pP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</a:t>
            </a:r>
            <a:r>
              <a:rPr lang="el-GR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&lt;= V &lt;=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ß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>
              <a:lnSpc>
                <a:spcPts val="2799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Alfa alt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, Beta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üst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temsil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etmektedir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3943350" lvl="8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</a:pPr>
            <a:endParaRPr lang="en-US" sz="2400" baseline="-250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8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5927690-0548-D328-392F-6E7A397F8656}"/>
              </a:ext>
            </a:extLst>
          </p:cNvPr>
          <p:cNvSpPr/>
          <p:nvPr/>
        </p:nvSpPr>
        <p:spPr>
          <a:xfrm>
            <a:off x="1768632" y="628571"/>
            <a:ext cx="9692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Karma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Kullanılması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A40D972C-0893-B3E7-09BD-7F243AF49046}"/>
              </a:ext>
            </a:extLst>
          </p:cNvPr>
          <p:cNvSpPr/>
          <p:nvPr/>
        </p:nvSpPr>
        <p:spPr>
          <a:xfrm>
            <a:off x="1655619" y="1343025"/>
            <a:ext cx="12101478" cy="3709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Karma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kullanımı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gidişlerin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oranlarına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dayalıdır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oyuncusunun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karma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A1,A2,A3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Sade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P1:P2:P3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oranlarında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kullanılmasından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oluşursa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ifadelendirme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aşağıdaki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şekilde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gösterilir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A* 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  A1 A2 A3</a:t>
            </a:r>
          </a:p>
          <a:p>
            <a:pPr lvl="4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 P1 P2 P3           P1+P2+P3 =1</a:t>
            </a:r>
          </a:p>
          <a:p>
            <a:pPr lvl="4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B* 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  B1 B2 B3</a:t>
            </a:r>
          </a:p>
          <a:p>
            <a:pPr lvl="4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Q1 Q2 Q3           Q1+Q2+Q3 =1</a:t>
            </a:r>
          </a:p>
          <a:p>
            <a:pPr lvl="4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11" name="Serbest Form: Şekil 10">
            <a:extLst>
              <a:ext uri="{FF2B5EF4-FFF2-40B4-BE49-F238E27FC236}">
                <a16:creationId xmlns:a16="http://schemas.microsoft.com/office/drawing/2014/main" id="{E0954EF5-C843-5E41-72A9-382734D1683C}"/>
              </a:ext>
            </a:extLst>
          </p:cNvPr>
          <p:cNvSpPr/>
          <p:nvPr/>
        </p:nvSpPr>
        <p:spPr>
          <a:xfrm>
            <a:off x="3692234" y="3151665"/>
            <a:ext cx="45719" cy="688463"/>
          </a:xfrm>
          <a:custGeom>
            <a:avLst/>
            <a:gdLst>
              <a:gd name="connsiteX0" fmla="*/ 155626 w 196723"/>
              <a:gd name="connsiteY0" fmla="*/ 0 h 657546"/>
              <a:gd name="connsiteX1" fmla="*/ 63159 w 196723"/>
              <a:gd name="connsiteY1" fmla="*/ 30822 h 657546"/>
              <a:gd name="connsiteX2" fmla="*/ 42611 w 196723"/>
              <a:gd name="connsiteY2" fmla="*/ 51371 h 657546"/>
              <a:gd name="connsiteX3" fmla="*/ 22062 w 196723"/>
              <a:gd name="connsiteY3" fmla="*/ 133564 h 657546"/>
              <a:gd name="connsiteX4" fmla="*/ 83707 w 196723"/>
              <a:gd name="connsiteY4" fmla="*/ 544530 h 657546"/>
              <a:gd name="connsiteX5" fmla="*/ 124804 w 196723"/>
              <a:gd name="connsiteY5" fmla="*/ 565079 h 657546"/>
              <a:gd name="connsiteX6" fmla="*/ 155626 w 196723"/>
              <a:gd name="connsiteY6" fmla="*/ 616449 h 657546"/>
              <a:gd name="connsiteX7" fmla="*/ 196723 w 196723"/>
              <a:gd name="connsiteY7" fmla="*/ 657546 h 65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723" h="657546">
                <a:moveTo>
                  <a:pt x="155626" y="0"/>
                </a:moveTo>
                <a:cubicBezTo>
                  <a:pt x="124804" y="10274"/>
                  <a:pt x="92736" y="17378"/>
                  <a:pt x="63159" y="30822"/>
                </a:cubicBezTo>
                <a:cubicBezTo>
                  <a:pt x="54341" y="34830"/>
                  <a:pt x="47595" y="43065"/>
                  <a:pt x="42611" y="51371"/>
                </a:cubicBezTo>
                <a:cubicBezTo>
                  <a:pt x="33131" y="67171"/>
                  <a:pt x="24273" y="122509"/>
                  <a:pt x="22062" y="133564"/>
                </a:cubicBezTo>
                <a:cubicBezTo>
                  <a:pt x="29811" y="412524"/>
                  <a:pt x="-63418" y="446447"/>
                  <a:pt x="83707" y="544530"/>
                </a:cubicBezTo>
                <a:cubicBezTo>
                  <a:pt x="96451" y="553026"/>
                  <a:pt x="111105" y="558229"/>
                  <a:pt x="124804" y="565079"/>
                </a:cubicBezTo>
                <a:cubicBezTo>
                  <a:pt x="135078" y="582202"/>
                  <a:pt x="142630" y="601287"/>
                  <a:pt x="155626" y="616449"/>
                </a:cubicBezTo>
                <a:cubicBezTo>
                  <a:pt x="215137" y="685878"/>
                  <a:pt x="167087" y="598275"/>
                  <a:pt x="196723" y="657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rbest Form: Şekil 11">
            <a:extLst>
              <a:ext uri="{FF2B5EF4-FFF2-40B4-BE49-F238E27FC236}">
                <a16:creationId xmlns:a16="http://schemas.microsoft.com/office/drawing/2014/main" id="{63256410-8C01-1E42-695E-50D3FC0F43F2}"/>
              </a:ext>
            </a:extLst>
          </p:cNvPr>
          <p:cNvSpPr/>
          <p:nvPr/>
        </p:nvSpPr>
        <p:spPr>
          <a:xfrm rot="11071843">
            <a:off x="4987781" y="3152398"/>
            <a:ext cx="45719" cy="686997"/>
          </a:xfrm>
          <a:custGeom>
            <a:avLst/>
            <a:gdLst>
              <a:gd name="connsiteX0" fmla="*/ 155626 w 196723"/>
              <a:gd name="connsiteY0" fmla="*/ 0 h 657546"/>
              <a:gd name="connsiteX1" fmla="*/ 63159 w 196723"/>
              <a:gd name="connsiteY1" fmla="*/ 30822 h 657546"/>
              <a:gd name="connsiteX2" fmla="*/ 42611 w 196723"/>
              <a:gd name="connsiteY2" fmla="*/ 51371 h 657546"/>
              <a:gd name="connsiteX3" fmla="*/ 22062 w 196723"/>
              <a:gd name="connsiteY3" fmla="*/ 133564 h 657546"/>
              <a:gd name="connsiteX4" fmla="*/ 83707 w 196723"/>
              <a:gd name="connsiteY4" fmla="*/ 544530 h 657546"/>
              <a:gd name="connsiteX5" fmla="*/ 124804 w 196723"/>
              <a:gd name="connsiteY5" fmla="*/ 565079 h 657546"/>
              <a:gd name="connsiteX6" fmla="*/ 155626 w 196723"/>
              <a:gd name="connsiteY6" fmla="*/ 616449 h 657546"/>
              <a:gd name="connsiteX7" fmla="*/ 196723 w 196723"/>
              <a:gd name="connsiteY7" fmla="*/ 657546 h 65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723" h="657546">
                <a:moveTo>
                  <a:pt x="155626" y="0"/>
                </a:moveTo>
                <a:cubicBezTo>
                  <a:pt x="124804" y="10274"/>
                  <a:pt x="92736" y="17378"/>
                  <a:pt x="63159" y="30822"/>
                </a:cubicBezTo>
                <a:cubicBezTo>
                  <a:pt x="54341" y="34830"/>
                  <a:pt x="47595" y="43065"/>
                  <a:pt x="42611" y="51371"/>
                </a:cubicBezTo>
                <a:cubicBezTo>
                  <a:pt x="33131" y="67171"/>
                  <a:pt x="24273" y="122509"/>
                  <a:pt x="22062" y="133564"/>
                </a:cubicBezTo>
                <a:cubicBezTo>
                  <a:pt x="29811" y="412524"/>
                  <a:pt x="-63418" y="446447"/>
                  <a:pt x="83707" y="544530"/>
                </a:cubicBezTo>
                <a:cubicBezTo>
                  <a:pt x="96451" y="553026"/>
                  <a:pt x="111105" y="558229"/>
                  <a:pt x="124804" y="565079"/>
                </a:cubicBezTo>
                <a:cubicBezTo>
                  <a:pt x="135078" y="582202"/>
                  <a:pt x="142630" y="601287"/>
                  <a:pt x="155626" y="616449"/>
                </a:cubicBezTo>
                <a:cubicBezTo>
                  <a:pt x="215137" y="685878"/>
                  <a:pt x="167087" y="598275"/>
                  <a:pt x="196723" y="657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erbest Form: Şekil 14">
            <a:extLst>
              <a:ext uri="{FF2B5EF4-FFF2-40B4-BE49-F238E27FC236}">
                <a16:creationId xmlns:a16="http://schemas.microsoft.com/office/drawing/2014/main" id="{AD06D472-1736-000F-0E6F-2B508A466BF2}"/>
              </a:ext>
            </a:extLst>
          </p:cNvPr>
          <p:cNvSpPr/>
          <p:nvPr/>
        </p:nvSpPr>
        <p:spPr>
          <a:xfrm>
            <a:off x="3698121" y="4618969"/>
            <a:ext cx="45719" cy="688463"/>
          </a:xfrm>
          <a:custGeom>
            <a:avLst/>
            <a:gdLst>
              <a:gd name="connsiteX0" fmla="*/ 155626 w 196723"/>
              <a:gd name="connsiteY0" fmla="*/ 0 h 657546"/>
              <a:gd name="connsiteX1" fmla="*/ 63159 w 196723"/>
              <a:gd name="connsiteY1" fmla="*/ 30822 h 657546"/>
              <a:gd name="connsiteX2" fmla="*/ 42611 w 196723"/>
              <a:gd name="connsiteY2" fmla="*/ 51371 h 657546"/>
              <a:gd name="connsiteX3" fmla="*/ 22062 w 196723"/>
              <a:gd name="connsiteY3" fmla="*/ 133564 h 657546"/>
              <a:gd name="connsiteX4" fmla="*/ 83707 w 196723"/>
              <a:gd name="connsiteY4" fmla="*/ 544530 h 657546"/>
              <a:gd name="connsiteX5" fmla="*/ 124804 w 196723"/>
              <a:gd name="connsiteY5" fmla="*/ 565079 h 657546"/>
              <a:gd name="connsiteX6" fmla="*/ 155626 w 196723"/>
              <a:gd name="connsiteY6" fmla="*/ 616449 h 657546"/>
              <a:gd name="connsiteX7" fmla="*/ 196723 w 196723"/>
              <a:gd name="connsiteY7" fmla="*/ 657546 h 65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723" h="657546">
                <a:moveTo>
                  <a:pt x="155626" y="0"/>
                </a:moveTo>
                <a:cubicBezTo>
                  <a:pt x="124804" y="10274"/>
                  <a:pt x="92736" y="17378"/>
                  <a:pt x="63159" y="30822"/>
                </a:cubicBezTo>
                <a:cubicBezTo>
                  <a:pt x="54341" y="34830"/>
                  <a:pt x="47595" y="43065"/>
                  <a:pt x="42611" y="51371"/>
                </a:cubicBezTo>
                <a:cubicBezTo>
                  <a:pt x="33131" y="67171"/>
                  <a:pt x="24273" y="122509"/>
                  <a:pt x="22062" y="133564"/>
                </a:cubicBezTo>
                <a:cubicBezTo>
                  <a:pt x="29811" y="412524"/>
                  <a:pt x="-63418" y="446447"/>
                  <a:pt x="83707" y="544530"/>
                </a:cubicBezTo>
                <a:cubicBezTo>
                  <a:pt x="96451" y="553026"/>
                  <a:pt x="111105" y="558229"/>
                  <a:pt x="124804" y="565079"/>
                </a:cubicBezTo>
                <a:cubicBezTo>
                  <a:pt x="135078" y="582202"/>
                  <a:pt x="142630" y="601287"/>
                  <a:pt x="155626" y="616449"/>
                </a:cubicBezTo>
                <a:cubicBezTo>
                  <a:pt x="215137" y="685878"/>
                  <a:pt x="167087" y="598275"/>
                  <a:pt x="196723" y="657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erbest Form: Şekil 15">
            <a:extLst>
              <a:ext uri="{FF2B5EF4-FFF2-40B4-BE49-F238E27FC236}">
                <a16:creationId xmlns:a16="http://schemas.microsoft.com/office/drawing/2014/main" id="{B4CA9571-AC78-8DE1-EC3E-41E51DEEB532}"/>
              </a:ext>
            </a:extLst>
          </p:cNvPr>
          <p:cNvSpPr/>
          <p:nvPr/>
        </p:nvSpPr>
        <p:spPr>
          <a:xfrm rot="11071843">
            <a:off x="5053676" y="4612799"/>
            <a:ext cx="45719" cy="686997"/>
          </a:xfrm>
          <a:custGeom>
            <a:avLst/>
            <a:gdLst>
              <a:gd name="connsiteX0" fmla="*/ 155626 w 196723"/>
              <a:gd name="connsiteY0" fmla="*/ 0 h 657546"/>
              <a:gd name="connsiteX1" fmla="*/ 63159 w 196723"/>
              <a:gd name="connsiteY1" fmla="*/ 30822 h 657546"/>
              <a:gd name="connsiteX2" fmla="*/ 42611 w 196723"/>
              <a:gd name="connsiteY2" fmla="*/ 51371 h 657546"/>
              <a:gd name="connsiteX3" fmla="*/ 22062 w 196723"/>
              <a:gd name="connsiteY3" fmla="*/ 133564 h 657546"/>
              <a:gd name="connsiteX4" fmla="*/ 83707 w 196723"/>
              <a:gd name="connsiteY4" fmla="*/ 544530 h 657546"/>
              <a:gd name="connsiteX5" fmla="*/ 124804 w 196723"/>
              <a:gd name="connsiteY5" fmla="*/ 565079 h 657546"/>
              <a:gd name="connsiteX6" fmla="*/ 155626 w 196723"/>
              <a:gd name="connsiteY6" fmla="*/ 616449 h 657546"/>
              <a:gd name="connsiteX7" fmla="*/ 196723 w 196723"/>
              <a:gd name="connsiteY7" fmla="*/ 657546 h 65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723" h="657546">
                <a:moveTo>
                  <a:pt x="155626" y="0"/>
                </a:moveTo>
                <a:cubicBezTo>
                  <a:pt x="124804" y="10274"/>
                  <a:pt x="92736" y="17378"/>
                  <a:pt x="63159" y="30822"/>
                </a:cubicBezTo>
                <a:cubicBezTo>
                  <a:pt x="54341" y="34830"/>
                  <a:pt x="47595" y="43065"/>
                  <a:pt x="42611" y="51371"/>
                </a:cubicBezTo>
                <a:cubicBezTo>
                  <a:pt x="33131" y="67171"/>
                  <a:pt x="24273" y="122509"/>
                  <a:pt x="22062" y="133564"/>
                </a:cubicBezTo>
                <a:cubicBezTo>
                  <a:pt x="29811" y="412524"/>
                  <a:pt x="-63418" y="446447"/>
                  <a:pt x="83707" y="544530"/>
                </a:cubicBezTo>
                <a:cubicBezTo>
                  <a:pt x="96451" y="553026"/>
                  <a:pt x="111105" y="558229"/>
                  <a:pt x="124804" y="565079"/>
                </a:cubicBezTo>
                <a:cubicBezTo>
                  <a:pt x="135078" y="582202"/>
                  <a:pt x="142630" y="601287"/>
                  <a:pt x="155626" y="616449"/>
                </a:cubicBezTo>
                <a:cubicBezTo>
                  <a:pt x="215137" y="685878"/>
                  <a:pt x="167087" y="598275"/>
                  <a:pt x="196723" y="6575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DE32DF8C-D4AD-95FE-528D-DD15D229C95A}"/>
              </a:ext>
            </a:extLst>
          </p:cNvPr>
          <p:cNvSpPr/>
          <p:nvPr/>
        </p:nvSpPr>
        <p:spPr>
          <a:xfrm>
            <a:off x="1768633" y="3956751"/>
            <a:ext cx="9692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Benzeri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şekilde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B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oyuncusu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karma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biçimi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aşağıda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verilmiştir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93BE1744-D4FF-D70D-989F-C23D0C0148AA}"/>
              </a:ext>
            </a:extLst>
          </p:cNvPr>
          <p:cNvSpPr/>
          <p:nvPr/>
        </p:nvSpPr>
        <p:spPr>
          <a:xfrm>
            <a:off x="1655619" y="5548494"/>
            <a:ext cx="12101478" cy="1968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Burada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B1,B2,B3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q1:q2:q3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oranlarında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kullanıldığı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ifade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edilmiştir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S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A*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S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B*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gibi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optimum karma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oluşan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çözümünü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bulduğumuzu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farz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edelim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Genel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kullanabileceği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hepsi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optimum karma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stratejisinde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kullanılmaz.Kullanılan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faydalı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Oyunculardan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kendi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optimum karma </a:t>
            </a:r>
          </a:p>
          <a:p>
            <a:pPr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stratejisine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bağlı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kalırsa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takdirde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diğer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yanlız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faydalı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kullandığından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V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eşit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kalır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0388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5927690-0548-D328-392F-6E7A397F8656}"/>
              </a:ext>
            </a:extLst>
          </p:cNvPr>
          <p:cNvSpPr/>
          <p:nvPr/>
        </p:nvSpPr>
        <p:spPr>
          <a:xfrm>
            <a:off x="1768634" y="1154072"/>
            <a:ext cx="9692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Hesaplama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6">
            <a:extLst>
              <a:ext uri="{FF2B5EF4-FFF2-40B4-BE49-F238E27FC236}">
                <a16:creationId xmlns:a16="http://schemas.microsoft.com/office/drawing/2014/main" id="{8A2303C4-AC18-7B61-82A1-785A4FAEF81E}"/>
              </a:ext>
            </a:extLst>
          </p:cNvPr>
          <p:cNvSpPr/>
          <p:nvPr/>
        </p:nvSpPr>
        <p:spPr>
          <a:xfrm>
            <a:off x="1768634" y="1972170"/>
            <a:ext cx="12101478" cy="5507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bilgisayarı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hangi “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zeka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düzeyinde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”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yetenekli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olmaları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bizleri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ilgiledirdiğinden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getiren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veya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belirlenmesini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öğrenebilmeliyiz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çözmek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optimum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bulunmasına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karşılık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gelmektedir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Karşıklıklı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kişilik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matrisinin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boyu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küçük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olduğundan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grafiksel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kullanılmaktadır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Genellikle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doğrusal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programlama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simpleks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yardımı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elde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edilebilir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Oyuncunun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stratejisi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toplamı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1’e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eşit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pozitif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sayılar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dizisine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karşılık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gelmektedir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karşılık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gelen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sayı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zamanı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gereken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oranını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belirlemektedir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Oyuncular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belirlenen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stratejiye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kendi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kayıplarını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minimize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ederlerse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stratejiye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optimum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denir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5927690-0548-D328-392F-6E7A397F8656}"/>
              </a:ext>
            </a:extLst>
          </p:cNvPr>
          <p:cNvSpPr/>
          <p:nvPr/>
        </p:nvSpPr>
        <p:spPr>
          <a:xfrm>
            <a:off x="1768634" y="1154072"/>
            <a:ext cx="9692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Basit 2x2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Oyunların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Analitik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Yaklaşım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Text 6">
            <a:extLst>
              <a:ext uri="{FF2B5EF4-FFF2-40B4-BE49-F238E27FC236}">
                <a16:creationId xmlns:a16="http://schemas.microsoft.com/office/drawing/2014/main" id="{8A2303C4-AC18-7B61-82A1-785A4FAEF81E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Basit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yöntemlerle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zaman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çözülebilen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sonlu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(2x2)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(2xn)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Şimdi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biz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bazı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varsayım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senaryo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belirleyerek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2x2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basit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çözümleyelim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Eyer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noktasının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olmadığını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düşünelim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alt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üst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değerlerin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birbirine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eşit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olmadığını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Uygun optimum karma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stratejiyi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bulmaya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çalışalım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şunu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biliyoruz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Rakibimiz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yanlnız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faydalı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kullanmak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şartıyla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ne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yaparsa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yapsın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ortalama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v’ye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eşit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olacaktır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Optimum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stratejimize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bağlanırsak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rakibimiz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ortalama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v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kazancı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değiştirmeden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kendi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b1, b2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gibi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herhangi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kullanabilir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Bu bize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aşağıdaki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denklemi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verir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+ 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=v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+ 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=v</a:t>
            </a: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1E8BC86A-406D-65D9-5318-227B6F9A570E}"/>
              </a:ext>
            </a:extLst>
          </p:cNvPr>
          <p:cNvSpPr/>
          <p:nvPr/>
        </p:nvSpPr>
        <p:spPr>
          <a:xfrm>
            <a:off x="1768634" y="6356337"/>
            <a:ext cx="12101478" cy="14383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3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5927690-0548-D328-392F-6E7A397F8656}"/>
              </a:ext>
            </a:extLst>
          </p:cNvPr>
          <p:cNvSpPr/>
          <p:nvPr/>
        </p:nvSpPr>
        <p:spPr>
          <a:xfrm>
            <a:off x="1768634" y="1154072"/>
            <a:ext cx="9692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Basit 2x2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Oyunların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Analitik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Yaklaşım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1E8BC86A-406D-65D9-5318-227B6F9A570E}"/>
              </a:ext>
            </a:extLst>
          </p:cNvPr>
          <p:cNvSpPr/>
          <p:nvPr/>
        </p:nvSpPr>
        <p:spPr>
          <a:xfrm>
            <a:off x="1665892" y="2024009"/>
            <a:ext cx="12101478" cy="5619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Burada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p1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p2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uygun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oyuncusunun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A1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A2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seçmesi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olasılıklarını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göstermektedir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P1+P2=1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oldugundan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denklemlerden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+ 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(1-p1) = 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 +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(1-p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ts val="2799"/>
              </a:lnSpc>
            </a:pPr>
            <a:endParaRPr lang="en-US" sz="2400" baseline="-250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 =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(a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22-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)/(a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+a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-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-a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 1- 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 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v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p1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p2’nin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yukardaki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denklemlerden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koyarak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bulunur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bilindiğinden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rakibimiz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S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B*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optimum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stratejisini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bulmak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yalnızca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denkleme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örneğin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5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1+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 v</a:t>
            </a:r>
          </a:p>
          <a:p>
            <a:pPr lvl="5"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Denklemine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vardır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Burada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5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+q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=1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olduğundan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</a:p>
          <a:p>
            <a:pPr lvl="5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5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=(v-a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)/(a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-a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)</a:t>
            </a:r>
          </a:p>
          <a:p>
            <a:pPr lvl="5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q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=(1- q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      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bulunur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435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Oyunların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Doğrusal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Programlama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Problemin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yönelik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temeli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1939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yılında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Rus prof. L.V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Kantoroviç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tarafından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oluşturulmuş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doğrusal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programlama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bilinmektedir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Doğrusal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programlamada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optimum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bulmak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çokgenin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tepe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noktasına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doğrusal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biçimli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F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fonksiyonun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bulup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karşılaştırmak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yeterlidir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Ancak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çok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basit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görünen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gizlilik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içermektedir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Eğer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çokgeni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çok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boyutlu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küp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olursa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köşeş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noktalarını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B=2</a:t>
            </a:r>
            <a:r>
              <a:rPr lang="en-US" sz="2400" b="1" baseline="30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bağıntısına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bulabiliriz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Burada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B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köşeğen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sayısını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, 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uzayın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boyutudur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n=2(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olduğunda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B=4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Uygulamalarda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problemin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değişkenleri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çok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daha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fazladır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Dolayısıyla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gerçek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doğrusal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programlama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problemlerinin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simpleks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sağlanır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cebirsel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tekrarlama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işlemine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dayanır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önce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başlanğıç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simpleks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tablosu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düzenlenir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sonra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belirli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hesaplama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gelişen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çözümlere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ilerlemek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optimuma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ulaşıncıya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kadar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işlemler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tekrarlanır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491199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Simpleks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Oyunların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Doğrusal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Programlama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mxn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iyi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bulmak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doğrusal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programlama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kullanılmaktadır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Benzeri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problemlerin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matematiksel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ifadelendirilmesi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aşağıdaki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gibidir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2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 …..+ 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=b1</a:t>
            </a:r>
          </a:p>
          <a:p>
            <a:pPr lvl="2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 …..+ 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=b2</a:t>
            </a:r>
          </a:p>
          <a:p>
            <a:pPr lvl="2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………………………………</a:t>
            </a:r>
          </a:p>
          <a:p>
            <a:pPr lvl="2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+a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 …..+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</a:t>
            </a:r>
            <a:r>
              <a:rPr lang="en-US" sz="2400" baseline="-250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mn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=bm</a:t>
            </a:r>
          </a:p>
          <a:p>
            <a:pPr lvl="2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2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2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125D12C-73AC-470E-40E9-554D7939B0DE}"/>
              </a:ext>
            </a:extLst>
          </p:cNvPr>
          <p:cNvSpPr txBox="1"/>
          <p:nvPr/>
        </p:nvSpPr>
        <p:spPr>
          <a:xfrm>
            <a:off x="6976153" y="2907248"/>
            <a:ext cx="4952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değişkenlere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F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fonksiyonu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verilmiştir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F=c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+c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+……+c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+c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DA142831-3169-6FF7-9F7B-093DB3F663EE}"/>
              </a:ext>
            </a:extLst>
          </p:cNvPr>
          <p:cNvSpPr txBox="1"/>
          <p:nvPr/>
        </p:nvSpPr>
        <p:spPr>
          <a:xfrm>
            <a:off x="1768634" y="5171257"/>
            <a:ext cx="112795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negative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olmanyan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çözümleri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içerisinden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öylesini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seçmek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 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fonksiyonu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durumda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büyük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küçük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almış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olsun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17D390A9-F459-4820-ED2B-7E637B8E2814}"/>
              </a:ext>
            </a:extLst>
          </p:cNvPr>
          <p:cNvSpPr txBox="1"/>
          <p:nvPr/>
        </p:nvSpPr>
        <p:spPr>
          <a:xfrm>
            <a:off x="6976153" y="4205586"/>
            <a:ext cx="49521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Soldaki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gibi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sistemlere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problemin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kısıtlamaları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sistemi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denir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2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47713"/>
            <a:ext cx="7145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Yapay Zeka Oyunlarının Tarihi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774168" y="1775341"/>
            <a:ext cx="99893" cy="570642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5074027" y="214890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574084" y="194893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765060" y="1990606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46113" y="19975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Başlangıç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046113" y="2477929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Yapay zeka oyunlarının kökenleri, 1940'ların sonlarına ve 1950'lerin başlarına dayanmaktadır. İlk olarak, oyun teorisi ve yapay zeka araştırmacıları tarafından ilgi gördü.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074027" y="436203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718853" y="3975973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046113" y="40106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Evrim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990511" y="43924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Yıllar içinde, bilgisayar teknolojisinin gelişmesi ile yapay zeka oyunları da evrildi. Oyunlardaki yapay zeka düzeyi ve karmaşıklığı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arttı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 Alan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Turing’in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Satranç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Programı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yapay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zeka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oyunlarındaki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erken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uygulamalardan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biridir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074027" y="6219765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4574084" y="601980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4733985" y="6061472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6046113" y="60683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Popülerlik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046113" y="6548795"/>
            <a:ext cx="7751088" cy="1156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21.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Yüzyılda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Yapay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zeka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oyunları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Derin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öğrenme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,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Heuristik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yaklaşımlarla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birlikte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gelişmiş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Yapay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Zeka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yöntemleri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ile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birlikte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oyun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alanına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giriş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yaptı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Yapay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Zeka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Artık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geniş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bir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yelpazede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oyun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türlerinde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yaygın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bulunmaktadır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594524" y="671441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Simpleks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Yöntemle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Oyun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Nasıl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Bulunur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3" y="1572383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Örnek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üzerinden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gitmek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gerekirse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Aşağıdaki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matrisine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optimum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bulunuz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DE6A80F5-5722-A89D-6BC3-F94AFA72C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56360"/>
              </p:ext>
            </p:extLst>
          </p:nvPr>
        </p:nvGraphicFramePr>
        <p:xfrm>
          <a:off x="2633609" y="2625151"/>
          <a:ext cx="256511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5038">
                  <a:extLst>
                    <a:ext uri="{9D8B030D-6E8A-4147-A177-3AD203B41FA5}">
                      <a16:colId xmlns:a16="http://schemas.microsoft.com/office/drawing/2014/main" val="3411648206"/>
                    </a:ext>
                  </a:extLst>
                </a:gridCol>
                <a:gridCol w="855038">
                  <a:extLst>
                    <a:ext uri="{9D8B030D-6E8A-4147-A177-3AD203B41FA5}">
                      <a16:colId xmlns:a16="http://schemas.microsoft.com/office/drawing/2014/main" val="2436665158"/>
                    </a:ext>
                  </a:extLst>
                </a:gridCol>
                <a:gridCol w="855038">
                  <a:extLst>
                    <a:ext uri="{9D8B030D-6E8A-4147-A177-3AD203B41FA5}">
                      <a16:colId xmlns:a16="http://schemas.microsoft.com/office/drawing/2014/main" val="2964254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9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-0.7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5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325744"/>
                  </a:ext>
                </a:extLst>
              </a:tr>
            </a:tbl>
          </a:graphicData>
        </a:graphic>
      </p:graphicFrame>
      <p:sp>
        <p:nvSpPr>
          <p:cNvPr id="12" name="Text 6">
            <a:extLst>
              <a:ext uri="{FF2B5EF4-FFF2-40B4-BE49-F238E27FC236}">
                <a16:creationId xmlns:a16="http://schemas.microsoft.com/office/drawing/2014/main" id="{B2A84569-47D6-6E16-85C8-6E691834CB72}"/>
              </a:ext>
            </a:extLst>
          </p:cNvPr>
          <p:cNvSpPr/>
          <p:nvPr/>
        </p:nvSpPr>
        <p:spPr>
          <a:xfrm>
            <a:off x="5815173" y="2395538"/>
            <a:ext cx="7724454" cy="2466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Matrisin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aij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elemanlarını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kurtarmak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amacı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elemana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M=+1.7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ekleyelim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M=1-min =1-(-0.7)=1.7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durumda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matrisim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aşağıdaki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şekilde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değişecektir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3" name="Tablo 12">
            <a:extLst>
              <a:ext uri="{FF2B5EF4-FFF2-40B4-BE49-F238E27FC236}">
                <a16:creationId xmlns:a16="http://schemas.microsoft.com/office/drawing/2014/main" id="{C690674B-7F0E-FBAD-48FD-7E69C2165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44180"/>
              </p:ext>
            </p:extLst>
          </p:nvPr>
        </p:nvGraphicFramePr>
        <p:xfrm>
          <a:off x="7315200" y="4079091"/>
          <a:ext cx="357540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3852">
                  <a:extLst>
                    <a:ext uri="{9D8B030D-6E8A-4147-A177-3AD203B41FA5}">
                      <a16:colId xmlns:a16="http://schemas.microsoft.com/office/drawing/2014/main" val="677411002"/>
                    </a:ext>
                  </a:extLst>
                </a:gridCol>
                <a:gridCol w="893852">
                  <a:extLst>
                    <a:ext uri="{9D8B030D-6E8A-4147-A177-3AD203B41FA5}">
                      <a16:colId xmlns:a16="http://schemas.microsoft.com/office/drawing/2014/main" val="525696923"/>
                    </a:ext>
                  </a:extLst>
                </a:gridCol>
                <a:gridCol w="893852">
                  <a:extLst>
                    <a:ext uri="{9D8B030D-6E8A-4147-A177-3AD203B41FA5}">
                      <a16:colId xmlns:a16="http://schemas.microsoft.com/office/drawing/2014/main" val="388238307"/>
                    </a:ext>
                  </a:extLst>
                </a:gridCol>
                <a:gridCol w="893852">
                  <a:extLst>
                    <a:ext uri="{9D8B030D-6E8A-4147-A177-3AD203B41FA5}">
                      <a16:colId xmlns:a16="http://schemas.microsoft.com/office/drawing/2014/main" val="3479389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A/B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B1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B3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59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A1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814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44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251209"/>
                  </a:ext>
                </a:extLst>
              </a:tr>
            </a:tbl>
          </a:graphicData>
        </a:graphic>
      </p:graphicFrame>
      <p:sp>
        <p:nvSpPr>
          <p:cNvPr id="14" name="Text 6">
            <a:extLst>
              <a:ext uri="{FF2B5EF4-FFF2-40B4-BE49-F238E27FC236}">
                <a16:creationId xmlns:a16="http://schemas.microsoft.com/office/drawing/2014/main" id="{9CE3BAB0-54EB-8DB0-4361-B0FC7B8F78A7}"/>
              </a:ext>
            </a:extLst>
          </p:cNvPr>
          <p:cNvSpPr/>
          <p:nvPr/>
        </p:nvSpPr>
        <p:spPr>
          <a:xfrm>
            <a:off x="1696714" y="5685312"/>
            <a:ext cx="12173397" cy="2466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Sonuçta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1.7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kadar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artacak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değişmeyecektir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Şimdi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optimum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stratejimizi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belirleyelim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Şartlar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aşağıdaki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şekildedir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	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	2x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+2.4x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=&gt;1		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Burada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/v , 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/v , 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=P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/v    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olmalıdır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	1.4x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+2.4x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+1.4x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=&gt;1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	2.1x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+1.7x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+1.2x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=&gt;1</a:t>
            </a:r>
          </a:p>
        </p:txBody>
      </p:sp>
    </p:spTree>
    <p:extLst>
      <p:ext uri="{BB962C8B-B14F-4D97-AF65-F5344CB8AC3E}">
        <p14:creationId xmlns:p14="http://schemas.microsoft.com/office/powerpoint/2010/main" val="1025529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Simpleks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Yöntemle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Oyun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Nasıl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Bulunur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Eşitsizliklerden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kurtulmak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z1,z2,z3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gevşek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(slack)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değişkenleri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yazarsak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denklemlerimiz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aşağıdaki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şekli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alacaktır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	2x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+2.4x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–z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=1			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	1.4x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+2.4x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+1.4x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–z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=1</a:t>
            </a: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	2.1x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+1.7x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+1.2x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–z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=1 	</a:t>
            </a: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Burada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xi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zi ‘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negative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değiller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: xi =&gt;0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zi=&gt;0</a:t>
            </a:r>
          </a:p>
          <a:p>
            <a:pPr lvl="1"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Şimdi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eşitliklerden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fazla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degişkenimiz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var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bizim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mümkün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temel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çözümü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control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kurmamızı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sağlar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şekilde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problem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simpleks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yötemle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çözülebilmektedir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Amaç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Z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fonksiyonunu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yapan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negatif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olmayan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xi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sayılarını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bulmaktır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			Z =min(x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+x</a:t>
            </a:r>
            <a:r>
              <a:rPr lang="en-US" sz="2400" baseline="-25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7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Simpleks</a:t>
            </a: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374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Yöntemle</a:t>
            </a: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Oyun </a:t>
            </a:r>
            <a:r>
              <a:rPr lang="en-US" sz="4374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374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Nasıl</a:t>
            </a: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374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Bulunur</a:t>
            </a: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?</a:t>
            </a:r>
            <a:endParaRPr lang="en-US" sz="22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>
              <a:lnSpc>
                <a:spcPts val="2799"/>
              </a:lnSpc>
            </a:pPr>
            <a:endParaRPr lang="en-US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8ED0AFF-33D9-6504-1641-4FDEB6120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45" y="1999765"/>
            <a:ext cx="5981634" cy="59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36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Satranç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,go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gibi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karmaşık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bütün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ağacının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değerlendirilmesi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olanaksızıdır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Satrançta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başlanğıçta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20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farklı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yapabilmektedir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Dolayısıyla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karşılıklı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ilk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gidişten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sonra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tahtada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20*20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farklı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durum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oluşmaktadır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Ve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400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durumdan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hangisinin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gerçek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oyundaki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duruma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karşılık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geleceği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söylenemez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yapılan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gidişten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sonra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ağacın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dallarının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sayısı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</a:t>
            </a:r>
            <a:r>
              <a:rPr lang="en-US" sz="2400" b="1" baseline="300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n</a:t>
            </a:r>
            <a:r>
              <a:rPr lang="en-US" sz="2400" b="1" baseline="30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Burada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K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mümkün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sabit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sayısı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sırasıdır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Pratikte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normal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satranç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ortalama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40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tamamdığı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(K=40)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düşünülürse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5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(n=5)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sonunda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incelenmesi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gereken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dallar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sayısı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40</a:t>
            </a:r>
            <a:r>
              <a:rPr lang="en-US" sz="2400" baseline="30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5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=102.400.000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Ve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sonraki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gidişte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sayı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40’la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çarpılır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Satrancın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söylendiği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gibi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ortalama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40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devam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ettiği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düşünürlürse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benzeri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problemlerin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bilgisayarlı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uygulamaları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sezgisel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yöntemlere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başvurulması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gerekmektedir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Fakat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burada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amaç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probleme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yönelik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çözümlerin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bulunması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olmadığından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genel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algoritmaların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yapılması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ağacının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değerlendirilmesine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belirli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sınırlamalar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şarttır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640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satranç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hamle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ağacı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676717" y="1798589"/>
            <a:ext cx="12207383" cy="5992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Satranç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ağacının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değerlendirilmesi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ortalama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40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gidişte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tamamlandığı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gidişte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yaklaşık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30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mümkün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durum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olduğu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düşünürlürse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başlanğıçta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20,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ikinci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gidişte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29,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üçüncüde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44,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ortalarında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50’nin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üzerinde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 problem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uzayının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yaklaşım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10</a:t>
            </a:r>
            <a:r>
              <a:rPr lang="en-US" sz="2400" baseline="300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120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durumu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içerdiği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görülmektedir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5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8">
              <a:lnSpc>
                <a:spcPts val="2799"/>
              </a:lnSpc>
            </a:pPr>
            <a:endParaRPr lang="en-US" sz="2400" b="1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8">
              <a:lnSpc>
                <a:spcPts val="2799"/>
              </a:lnSpc>
            </a:pP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…..</a:t>
            </a:r>
          </a:p>
          <a:p>
            <a:pPr lvl="8">
              <a:lnSpc>
                <a:spcPts val="2799"/>
              </a:lnSpc>
            </a:pPr>
            <a:endParaRPr lang="en-US" sz="2400" b="1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8">
              <a:lnSpc>
                <a:spcPts val="2799"/>
              </a:lnSpc>
            </a:pPr>
            <a:endParaRPr lang="en-US" sz="2400" b="1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lvl="8">
              <a:lnSpc>
                <a:spcPts val="2799"/>
              </a:lnSpc>
            </a:pP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3C87F9-55DE-AD71-58E7-5B7469887CDD}"/>
              </a:ext>
            </a:extLst>
          </p:cNvPr>
          <p:cNvSpPr/>
          <p:nvPr/>
        </p:nvSpPr>
        <p:spPr>
          <a:xfrm>
            <a:off x="5671335" y="3472665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57F285-499C-9F52-FC5F-FFE41A1656ED}"/>
              </a:ext>
            </a:extLst>
          </p:cNvPr>
          <p:cNvSpPr/>
          <p:nvPr/>
        </p:nvSpPr>
        <p:spPr>
          <a:xfrm>
            <a:off x="4488095" y="4114800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8F5EE4-0E14-2227-5240-F6657B4F24FF}"/>
              </a:ext>
            </a:extLst>
          </p:cNvPr>
          <p:cNvSpPr/>
          <p:nvPr/>
        </p:nvSpPr>
        <p:spPr>
          <a:xfrm>
            <a:off x="5650787" y="4114800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3CC5D8-9F3F-BFB1-609C-B0265C752112}"/>
              </a:ext>
            </a:extLst>
          </p:cNvPr>
          <p:cNvSpPr/>
          <p:nvPr/>
        </p:nvSpPr>
        <p:spPr>
          <a:xfrm>
            <a:off x="6679915" y="4127915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A8EDBE29-716F-07B4-89EA-176BD4F50A6D}"/>
              </a:ext>
            </a:extLst>
          </p:cNvPr>
          <p:cNvCxnSpPr/>
          <p:nvPr/>
        </p:nvCxnSpPr>
        <p:spPr>
          <a:xfrm flipH="1">
            <a:off x="4755223" y="3607649"/>
            <a:ext cx="895564" cy="507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0211F7FE-5C15-D823-05E7-C29D56DBE21F}"/>
              </a:ext>
            </a:extLst>
          </p:cNvPr>
          <p:cNvCxnSpPr>
            <a:stCxn id="5" idx="4"/>
            <a:endCxn id="8" idx="0"/>
          </p:cNvCxnSpPr>
          <p:nvPr/>
        </p:nvCxnSpPr>
        <p:spPr>
          <a:xfrm flipH="1">
            <a:off x="5784351" y="3742634"/>
            <a:ext cx="20548" cy="37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69C9489C-A248-E962-94BE-F768717F8F1C}"/>
              </a:ext>
            </a:extLst>
          </p:cNvPr>
          <p:cNvCxnSpPr>
            <a:stCxn id="5" idx="6"/>
            <a:endCxn id="9" idx="1"/>
          </p:cNvCxnSpPr>
          <p:nvPr/>
        </p:nvCxnSpPr>
        <p:spPr>
          <a:xfrm>
            <a:off x="5938463" y="3607650"/>
            <a:ext cx="780572" cy="55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8E501B0B-2FA8-1CDA-7358-74D5C333A4A8}"/>
              </a:ext>
            </a:extLst>
          </p:cNvPr>
          <p:cNvCxnSpPr/>
          <p:nvPr/>
        </p:nvCxnSpPr>
        <p:spPr>
          <a:xfrm flipH="1">
            <a:off x="4304872" y="4427888"/>
            <a:ext cx="316787" cy="58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A43D4357-743A-FFFC-0386-894134A0795B}"/>
              </a:ext>
            </a:extLst>
          </p:cNvPr>
          <p:cNvCxnSpPr>
            <a:cxnSpLocks/>
          </p:cNvCxnSpPr>
          <p:nvPr/>
        </p:nvCxnSpPr>
        <p:spPr>
          <a:xfrm>
            <a:off x="4630221" y="4427888"/>
            <a:ext cx="250004" cy="58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55145E8-E464-1EEE-06E5-C8BD938E31D1}"/>
              </a:ext>
            </a:extLst>
          </p:cNvPr>
          <p:cNvSpPr/>
          <p:nvPr/>
        </p:nvSpPr>
        <p:spPr>
          <a:xfrm>
            <a:off x="4161891" y="504109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69EB87-6CBC-17D4-23F0-E0B06DB19FCA}"/>
              </a:ext>
            </a:extLst>
          </p:cNvPr>
          <p:cNvSpPr/>
          <p:nvPr/>
        </p:nvSpPr>
        <p:spPr>
          <a:xfrm>
            <a:off x="4774059" y="5079693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A3239CF1-364D-B74D-BD28-10E77CB00478}"/>
              </a:ext>
            </a:extLst>
          </p:cNvPr>
          <p:cNvCxnSpPr/>
          <p:nvPr/>
        </p:nvCxnSpPr>
        <p:spPr>
          <a:xfrm flipH="1">
            <a:off x="3978668" y="5336047"/>
            <a:ext cx="316787" cy="58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502F3DFD-B869-2296-72B1-7DD0BF90395F}"/>
              </a:ext>
            </a:extLst>
          </p:cNvPr>
          <p:cNvCxnSpPr>
            <a:cxnSpLocks/>
          </p:cNvCxnSpPr>
          <p:nvPr/>
        </p:nvCxnSpPr>
        <p:spPr>
          <a:xfrm>
            <a:off x="4304017" y="5336047"/>
            <a:ext cx="250004" cy="58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B4C2669-D8C5-A983-35AD-D679607BC8A2}"/>
              </a:ext>
            </a:extLst>
          </p:cNvPr>
          <p:cNvSpPr/>
          <p:nvPr/>
        </p:nvSpPr>
        <p:spPr>
          <a:xfrm>
            <a:off x="3849385" y="5931202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CC3940-6D39-0C9C-D7A6-441F57EBB781}"/>
              </a:ext>
            </a:extLst>
          </p:cNvPr>
          <p:cNvSpPr/>
          <p:nvPr/>
        </p:nvSpPr>
        <p:spPr>
          <a:xfrm>
            <a:off x="4429019" y="5963085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81D95198-4157-0D3C-46F7-D3AF90076502}"/>
              </a:ext>
            </a:extLst>
          </p:cNvPr>
          <p:cNvCxnSpPr>
            <a:cxnSpLocks/>
          </p:cNvCxnSpPr>
          <p:nvPr/>
        </p:nvCxnSpPr>
        <p:spPr>
          <a:xfrm>
            <a:off x="6881276" y="4427888"/>
            <a:ext cx="250004" cy="58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655255B-C351-59EE-6442-84754C9DDEE1}"/>
              </a:ext>
            </a:extLst>
          </p:cNvPr>
          <p:cNvSpPr/>
          <p:nvPr/>
        </p:nvSpPr>
        <p:spPr>
          <a:xfrm>
            <a:off x="7066287" y="5064811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1DD334F7-3563-45B8-DC2E-FD6B5D8F027A}"/>
              </a:ext>
            </a:extLst>
          </p:cNvPr>
          <p:cNvCxnSpPr/>
          <p:nvPr/>
        </p:nvCxnSpPr>
        <p:spPr>
          <a:xfrm flipH="1">
            <a:off x="6883064" y="5362906"/>
            <a:ext cx="316787" cy="58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FB6A479F-6EE1-6DD7-B443-32E2CC011A5C}"/>
              </a:ext>
            </a:extLst>
          </p:cNvPr>
          <p:cNvCxnSpPr>
            <a:cxnSpLocks/>
          </p:cNvCxnSpPr>
          <p:nvPr/>
        </p:nvCxnSpPr>
        <p:spPr>
          <a:xfrm>
            <a:off x="7208413" y="5362906"/>
            <a:ext cx="250004" cy="58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A868717-AD50-6236-B562-3C3995A6A629}"/>
              </a:ext>
            </a:extLst>
          </p:cNvPr>
          <p:cNvSpPr/>
          <p:nvPr/>
        </p:nvSpPr>
        <p:spPr>
          <a:xfrm>
            <a:off x="6749500" y="5987461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98E6087-24CA-4832-5917-62FDC9E885E1}"/>
              </a:ext>
            </a:extLst>
          </p:cNvPr>
          <p:cNvSpPr/>
          <p:nvPr/>
        </p:nvSpPr>
        <p:spPr>
          <a:xfrm>
            <a:off x="7346646" y="6014710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cxnSp>
        <p:nvCxnSpPr>
          <p:cNvPr id="38" name="Düz Bağlayıcı 37">
            <a:extLst>
              <a:ext uri="{FF2B5EF4-FFF2-40B4-BE49-F238E27FC236}">
                <a16:creationId xmlns:a16="http://schemas.microsoft.com/office/drawing/2014/main" id="{DC475C97-BC6A-E6E0-E808-7BBBFA43788A}"/>
              </a:ext>
            </a:extLst>
          </p:cNvPr>
          <p:cNvCxnSpPr/>
          <p:nvPr/>
        </p:nvCxnSpPr>
        <p:spPr>
          <a:xfrm>
            <a:off x="3206394" y="4235653"/>
            <a:ext cx="4561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Bağlayıcı 38">
            <a:extLst>
              <a:ext uri="{FF2B5EF4-FFF2-40B4-BE49-F238E27FC236}">
                <a16:creationId xmlns:a16="http://schemas.microsoft.com/office/drawing/2014/main" id="{3948DB5F-75D3-7F06-0887-3F5DFE5B4BC2}"/>
              </a:ext>
            </a:extLst>
          </p:cNvPr>
          <p:cNvCxnSpPr/>
          <p:nvPr/>
        </p:nvCxnSpPr>
        <p:spPr>
          <a:xfrm>
            <a:off x="3206394" y="5181856"/>
            <a:ext cx="4561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Düz Bağlayıcı 39">
            <a:extLst>
              <a:ext uri="{FF2B5EF4-FFF2-40B4-BE49-F238E27FC236}">
                <a16:creationId xmlns:a16="http://schemas.microsoft.com/office/drawing/2014/main" id="{6B98D781-90BE-50B0-7592-049DD694372E}"/>
              </a:ext>
            </a:extLst>
          </p:cNvPr>
          <p:cNvCxnSpPr/>
          <p:nvPr/>
        </p:nvCxnSpPr>
        <p:spPr>
          <a:xfrm>
            <a:off x="3257647" y="3477370"/>
            <a:ext cx="4561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>
            <a:extLst>
              <a:ext uri="{FF2B5EF4-FFF2-40B4-BE49-F238E27FC236}">
                <a16:creationId xmlns:a16="http://schemas.microsoft.com/office/drawing/2014/main" id="{3C1532E5-B4CC-C247-AD7C-39313C495C30}"/>
              </a:ext>
            </a:extLst>
          </p:cNvPr>
          <p:cNvCxnSpPr/>
          <p:nvPr/>
        </p:nvCxnSpPr>
        <p:spPr>
          <a:xfrm>
            <a:off x="3214568" y="6122445"/>
            <a:ext cx="4561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Ok Bağlayıcısı 42">
            <a:extLst>
              <a:ext uri="{FF2B5EF4-FFF2-40B4-BE49-F238E27FC236}">
                <a16:creationId xmlns:a16="http://schemas.microsoft.com/office/drawing/2014/main" id="{2AB74982-D180-3ECA-14EF-5A1D8A73B23E}"/>
              </a:ext>
            </a:extLst>
          </p:cNvPr>
          <p:cNvCxnSpPr>
            <a:cxnSpLocks/>
          </p:cNvCxnSpPr>
          <p:nvPr/>
        </p:nvCxnSpPr>
        <p:spPr>
          <a:xfrm>
            <a:off x="3849385" y="3472665"/>
            <a:ext cx="0" cy="762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Düz Ok Bağlayıcısı 44">
            <a:extLst>
              <a:ext uri="{FF2B5EF4-FFF2-40B4-BE49-F238E27FC236}">
                <a16:creationId xmlns:a16="http://schemas.microsoft.com/office/drawing/2014/main" id="{E44D1732-13C1-659A-AC1E-3FCA2B0B012B}"/>
              </a:ext>
            </a:extLst>
          </p:cNvPr>
          <p:cNvCxnSpPr>
            <a:cxnSpLocks/>
          </p:cNvCxnSpPr>
          <p:nvPr/>
        </p:nvCxnSpPr>
        <p:spPr>
          <a:xfrm>
            <a:off x="3683286" y="3479730"/>
            <a:ext cx="0" cy="1696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Düz Ok Bağlayıcısı 46">
            <a:extLst>
              <a:ext uri="{FF2B5EF4-FFF2-40B4-BE49-F238E27FC236}">
                <a16:creationId xmlns:a16="http://schemas.microsoft.com/office/drawing/2014/main" id="{586F5272-6B48-F23D-B97F-0B5A86B014FA}"/>
              </a:ext>
            </a:extLst>
          </p:cNvPr>
          <p:cNvCxnSpPr>
            <a:cxnSpLocks/>
          </p:cNvCxnSpPr>
          <p:nvPr/>
        </p:nvCxnSpPr>
        <p:spPr>
          <a:xfrm>
            <a:off x="3446981" y="3472665"/>
            <a:ext cx="0" cy="26497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2FB65C5C-F188-63A0-1E48-4E9474169AC1}"/>
              </a:ext>
            </a:extLst>
          </p:cNvPr>
          <p:cNvSpPr txBox="1"/>
          <p:nvPr/>
        </p:nvSpPr>
        <p:spPr>
          <a:xfrm>
            <a:off x="3923117" y="3657155"/>
            <a:ext cx="20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</a:t>
            </a:r>
            <a:r>
              <a:rPr lang="en-US" sz="2400" dirty="0" err="1"/>
              <a:t>Yarım</a:t>
            </a:r>
            <a:r>
              <a:rPr lang="en-US" sz="2400" dirty="0"/>
              <a:t> </a:t>
            </a:r>
            <a:r>
              <a:rPr lang="en-US" sz="2400" dirty="0" err="1"/>
              <a:t>Gidiş</a:t>
            </a:r>
            <a:endParaRPr lang="tr-TR" sz="2400" dirty="0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259E7CEE-FA20-1109-9078-A4EF21795D67}"/>
              </a:ext>
            </a:extLst>
          </p:cNvPr>
          <p:cNvSpPr txBox="1"/>
          <p:nvPr/>
        </p:nvSpPr>
        <p:spPr>
          <a:xfrm>
            <a:off x="3461585" y="4241564"/>
            <a:ext cx="20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 </a:t>
            </a:r>
            <a:r>
              <a:rPr lang="en-US" sz="2400" dirty="0" err="1"/>
              <a:t>Yarım</a:t>
            </a:r>
            <a:r>
              <a:rPr lang="en-US" sz="2400" dirty="0"/>
              <a:t> </a:t>
            </a:r>
            <a:r>
              <a:rPr lang="en-US" sz="2400" dirty="0" err="1"/>
              <a:t>Gidiş</a:t>
            </a:r>
            <a:endParaRPr lang="tr-TR" sz="2400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275E3577-AAFD-282B-7633-95FEF3BBE91C}"/>
              </a:ext>
            </a:extLst>
          </p:cNvPr>
          <p:cNvSpPr txBox="1"/>
          <p:nvPr/>
        </p:nvSpPr>
        <p:spPr>
          <a:xfrm>
            <a:off x="1132829" y="4397884"/>
            <a:ext cx="2003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80 </a:t>
            </a:r>
            <a:r>
              <a:rPr lang="en-US" sz="2400" dirty="0" err="1"/>
              <a:t>Yarım</a:t>
            </a:r>
            <a:r>
              <a:rPr lang="en-US" sz="2400" dirty="0"/>
              <a:t> </a:t>
            </a:r>
            <a:r>
              <a:rPr lang="en-US" sz="2400" dirty="0" err="1"/>
              <a:t>Gidiş</a:t>
            </a:r>
            <a:endParaRPr lang="en-US" sz="2400" dirty="0"/>
          </a:p>
          <a:p>
            <a:r>
              <a:rPr lang="en-US" sz="2400" dirty="0"/>
              <a:t>=40 Tam </a:t>
            </a:r>
            <a:r>
              <a:rPr lang="en-US" sz="2400" dirty="0" err="1"/>
              <a:t>Gidiş</a:t>
            </a:r>
            <a:endParaRPr lang="tr-TR" sz="2400" dirty="0"/>
          </a:p>
        </p:txBody>
      </p:sp>
      <p:sp>
        <p:nvSpPr>
          <p:cNvPr id="52" name="Ok: Sağ 51">
            <a:extLst>
              <a:ext uri="{FF2B5EF4-FFF2-40B4-BE49-F238E27FC236}">
                <a16:creationId xmlns:a16="http://schemas.microsoft.com/office/drawing/2014/main" id="{DD9D42B7-E704-2483-0046-BB365CFF8BBE}"/>
              </a:ext>
            </a:extLst>
          </p:cNvPr>
          <p:cNvSpPr/>
          <p:nvPr/>
        </p:nvSpPr>
        <p:spPr>
          <a:xfrm>
            <a:off x="7538715" y="4127915"/>
            <a:ext cx="451106" cy="2483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D3574214-B9BC-EAC6-57A6-5C0B6BDCA508}"/>
              </a:ext>
            </a:extLst>
          </p:cNvPr>
          <p:cNvSpPr txBox="1"/>
          <p:nvPr/>
        </p:nvSpPr>
        <p:spPr>
          <a:xfrm>
            <a:off x="7981411" y="4056898"/>
            <a:ext cx="20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 durum</a:t>
            </a:r>
            <a:endParaRPr lang="tr-TR" sz="2400" dirty="0"/>
          </a:p>
        </p:txBody>
      </p:sp>
      <p:sp>
        <p:nvSpPr>
          <p:cNvPr id="54" name="Ok: Sağ 53">
            <a:extLst>
              <a:ext uri="{FF2B5EF4-FFF2-40B4-BE49-F238E27FC236}">
                <a16:creationId xmlns:a16="http://schemas.microsoft.com/office/drawing/2014/main" id="{8CB0FB9B-AB14-8905-F41C-DA43D2ADB7B7}"/>
              </a:ext>
            </a:extLst>
          </p:cNvPr>
          <p:cNvSpPr/>
          <p:nvPr/>
        </p:nvSpPr>
        <p:spPr>
          <a:xfrm>
            <a:off x="7688032" y="5070863"/>
            <a:ext cx="451106" cy="2483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4F56A000-9547-5BEB-6B8A-765E43D60783}"/>
              </a:ext>
            </a:extLst>
          </p:cNvPr>
          <p:cNvSpPr txBox="1"/>
          <p:nvPr/>
        </p:nvSpPr>
        <p:spPr>
          <a:xfrm>
            <a:off x="8130728" y="4999846"/>
            <a:ext cx="3417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30*30=1000 durum (</a:t>
            </a:r>
            <a:r>
              <a:rPr lang="en-US" sz="2400" dirty="0" err="1"/>
              <a:t>yaklaşım</a:t>
            </a:r>
            <a:r>
              <a:rPr lang="en-US" sz="2400" dirty="0"/>
              <a:t>)</a:t>
            </a:r>
            <a:endParaRPr lang="tr-TR" sz="2400" dirty="0"/>
          </a:p>
        </p:txBody>
      </p:sp>
      <p:sp>
        <p:nvSpPr>
          <p:cNvPr id="56" name="Ok: Sağ 55">
            <a:extLst>
              <a:ext uri="{FF2B5EF4-FFF2-40B4-BE49-F238E27FC236}">
                <a16:creationId xmlns:a16="http://schemas.microsoft.com/office/drawing/2014/main" id="{5388CF08-640C-BE85-78B0-2F0A7410DDE0}"/>
              </a:ext>
            </a:extLst>
          </p:cNvPr>
          <p:cNvSpPr/>
          <p:nvPr/>
        </p:nvSpPr>
        <p:spPr>
          <a:xfrm>
            <a:off x="7833361" y="5986364"/>
            <a:ext cx="451106" cy="2483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E3C53C5B-CF9E-7DBF-DA2F-54B79515A465}"/>
              </a:ext>
            </a:extLst>
          </p:cNvPr>
          <p:cNvSpPr txBox="1"/>
          <p:nvPr/>
        </p:nvSpPr>
        <p:spPr>
          <a:xfrm>
            <a:off x="8276057" y="5915347"/>
            <a:ext cx="422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1000</a:t>
            </a:r>
            <a:r>
              <a:rPr lang="en-US" sz="2400" baseline="30000" dirty="0"/>
              <a:t>40 </a:t>
            </a:r>
            <a:r>
              <a:rPr lang="en-US" sz="2400" dirty="0"/>
              <a:t>durum</a:t>
            </a:r>
            <a:r>
              <a:rPr lang="en-US" sz="2400" baseline="30000" dirty="0"/>
              <a:t>           </a:t>
            </a:r>
            <a:r>
              <a:rPr lang="en-US" sz="2400" dirty="0"/>
              <a:t>   10</a:t>
            </a:r>
            <a:r>
              <a:rPr lang="en-US" sz="2400" baseline="30000" dirty="0"/>
              <a:t>120</a:t>
            </a:r>
            <a:r>
              <a:rPr lang="en-US" sz="2400" dirty="0"/>
              <a:t> </a:t>
            </a:r>
            <a:r>
              <a:rPr lang="en-US" sz="2400" dirty="0" err="1"/>
              <a:t>toplam</a:t>
            </a:r>
            <a:r>
              <a:rPr lang="en-US" sz="2400" dirty="0"/>
              <a:t> durum</a:t>
            </a:r>
            <a:r>
              <a:rPr lang="en-US" sz="2400" baseline="30000" dirty="0"/>
              <a:t>  </a:t>
            </a:r>
            <a:endParaRPr lang="tr-TR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563855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69613"/>
            <a:ext cx="9306401" cy="14922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Oyunlarda Yapay Zeka Algoritmaları</a:t>
            </a:r>
            <a:endParaRPr lang="en-US" sz="4400" dirty="0">
              <a:solidFill>
                <a:srgbClr val="396A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490799" y="3391613"/>
            <a:ext cx="4542115" cy="349207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720590" y="3621405"/>
            <a:ext cx="28710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Minimax Algoritması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720590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Yapay zeka için en temel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agacı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arama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algoritmasıdır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Oyuncuların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rakip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hamleleri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karşılayarak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kazancı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sağlama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veya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minimum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kaybı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minimize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etme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stratejisi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9255085" y="3391613"/>
            <a:ext cx="4542115" cy="3492071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tr-TR" sz="240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484876" y="36214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Alfa-Beta Budama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484876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agacı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aramasında kullanılan etkili bir optimizasyon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algoritmasıdır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Oyuncuların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potansiyel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hamleleri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inceleyerek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gidişatını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tahmin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etme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uygun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hamleyi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bulma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stratejisi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Minimax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MINIMAX algoritması, derinlik öncelikli, derinlik sınırlı bir arama prosedürüdür.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Mevcut durumda, bir sonraki adımdaki olası hamleler oluşturularak devam edilir.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Ardından, statik değerlendirme fonksiyonu kullanılarak, en uygun hamle seçilir.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Statik değerlendirme fonksiyonu, oyuncu için yüksek, rakip için düşük değer döndüren bir fonksiyondur.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Araştırma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derinliği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arttıkça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hesapsal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kararlar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akıllılık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göstermektedir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Yöntemde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ağacı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belirli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derinliğe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büyütülerek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düğümlerin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değerlendirilmesi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yapılır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Önceden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belirlenen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değer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fonksiyonu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çokda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sağlam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olmamaktadır.Yöntemde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derinliğe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indikten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perspektifli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gidiş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yapılır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karmaşıklığı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önüne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alınırsa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derinliğin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sınırlandırılması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gerekmektedir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03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Minimax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4981487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Yandaki oyun ağacında,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 Oyuncu oyunu kazandı.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-10: Rakip oyunu kaybetti.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0: Oyuncular berabere kaldı.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İki oyuncu aynı bilgi seviyesinde olduğu takdirde, sıra oyuncuda olduğunda; statik değerlendirme fonksiyonu değeri yüksek olan; sıra rakipte olduğunda ise; statik değerlendirme fonksiyonu değeri düşük olan hamlenin seçilmesi amaçlanır.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F8877EE-E6C8-CBB4-B36E-856F540EF864}"/>
              </a:ext>
            </a:extLst>
          </p:cNvPr>
          <p:cNvSpPr txBox="1"/>
          <p:nvPr/>
        </p:nvSpPr>
        <p:spPr>
          <a:xfrm>
            <a:off x="8280971" y="6349429"/>
            <a:ext cx="5147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Burada, oyunu kazanma şansımızı artırmak için B’yi seçmeliyiz.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CEAA1C9F-4DFC-296D-5796-9C383777E904}"/>
              </a:ext>
            </a:extLst>
          </p:cNvPr>
          <p:cNvSpPr/>
          <p:nvPr/>
        </p:nvSpPr>
        <p:spPr>
          <a:xfrm>
            <a:off x="10131638" y="1904035"/>
            <a:ext cx="1017142" cy="694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endParaRPr lang="tr-TR" sz="2400" dirty="0"/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0300AF5D-0147-690D-DB37-C63108B2EF86}"/>
              </a:ext>
            </a:extLst>
          </p:cNvPr>
          <p:cNvCxnSpPr/>
          <p:nvPr/>
        </p:nvCxnSpPr>
        <p:spPr>
          <a:xfrm flipH="1">
            <a:off x="9303000" y="2585037"/>
            <a:ext cx="891822" cy="1421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444B4078-2848-E82D-9CC1-D00A17990D61}"/>
              </a:ext>
            </a:extLst>
          </p:cNvPr>
          <p:cNvCxnSpPr>
            <a:cxnSpLocks/>
          </p:cNvCxnSpPr>
          <p:nvPr/>
        </p:nvCxnSpPr>
        <p:spPr>
          <a:xfrm>
            <a:off x="10676749" y="2598408"/>
            <a:ext cx="0" cy="149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A6C353FD-55F7-9D1F-4E95-FCD3A97BDC22}"/>
              </a:ext>
            </a:extLst>
          </p:cNvPr>
          <p:cNvCxnSpPr>
            <a:cxnSpLocks/>
          </p:cNvCxnSpPr>
          <p:nvPr/>
        </p:nvCxnSpPr>
        <p:spPr>
          <a:xfrm>
            <a:off x="11148780" y="2587913"/>
            <a:ext cx="775464" cy="140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kdörtgen 15">
            <a:extLst>
              <a:ext uri="{FF2B5EF4-FFF2-40B4-BE49-F238E27FC236}">
                <a16:creationId xmlns:a16="http://schemas.microsoft.com/office/drawing/2014/main" id="{724337A6-1045-6E4D-61D1-5D96D36E1E29}"/>
              </a:ext>
            </a:extLst>
          </p:cNvPr>
          <p:cNvSpPr/>
          <p:nvPr/>
        </p:nvSpPr>
        <p:spPr>
          <a:xfrm>
            <a:off x="8747760" y="4006688"/>
            <a:ext cx="1017142" cy="694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  <a:endParaRPr lang="tr-TR" sz="2400" dirty="0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B8A6B1D1-F1F5-7232-4BC1-BBEE186B498F}"/>
              </a:ext>
            </a:extLst>
          </p:cNvPr>
          <p:cNvSpPr/>
          <p:nvPr/>
        </p:nvSpPr>
        <p:spPr>
          <a:xfrm>
            <a:off x="10206415" y="4086674"/>
            <a:ext cx="1017142" cy="694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  <a:endParaRPr lang="tr-TR" sz="2400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93DBCB1-487A-7EA9-3226-CEA252ACD15D}"/>
              </a:ext>
            </a:extLst>
          </p:cNvPr>
          <p:cNvSpPr/>
          <p:nvPr/>
        </p:nvSpPr>
        <p:spPr>
          <a:xfrm>
            <a:off x="11806821" y="4006688"/>
            <a:ext cx="1017142" cy="694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endParaRPr lang="tr-TR" sz="2400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9FA1174D-5D8A-312D-421C-E4E415557DF3}"/>
              </a:ext>
            </a:extLst>
          </p:cNvPr>
          <p:cNvSpPr txBox="1"/>
          <p:nvPr/>
        </p:nvSpPr>
        <p:spPr>
          <a:xfrm>
            <a:off x="9256331" y="4890499"/>
            <a:ext cx="23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  <a:endParaRPr lang="tr-TR" sz="2400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5C683ABB-8EF7-7853-40BF-7CE12D13EAE0}"/>
              </a:ext>
            </a:extLst>
          </p:cNvPr>
          <p:cNvSpPr txBox="1"/>
          <p:nvPr/>
        </p:nvSpPr>
        <p:spPr>
          <a:xfrm>
            <a:off x="10676749" y="4890499"/>
            <a:ext cx="23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endParaRPr lang="tr-TR" sz="2400" dirty="0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4A61460E-C570-A3C6-B950-E4F04760A109}"/>
              </a:ext>
            </a:extLst>
          </p:cNvPr>
          <p:cNvSpPr txBox="1"/>
          <p:nvPr/>
        </p:nvSpPr>
        <p:spPr>
          <a:xfrm>
            <a:off x="12267344" y="4872831"/>
            <a:ext cx="667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-2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71394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76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819540" y="601458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Minimax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789349" y="1478463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Z=max{min(f1,f2,f3),min(f4,f5)}</a:t>
            </a:r>
          </a:p>
          <a:p>
            <a:pPr lvl="1">
              <a:lnSpc>
                <a:spcPts val="2799"/>
              </a:lnSpc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Örneğin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(f4,f5) &lt; f3 &lt; (f1,f2)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daha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avantajlı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g1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yapılacaktır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2D5A96-8639-73A0-F384-3BAFE80B71E7}"/>
              </a:ext>
            </a:extLst>
          </p:cNvPr>
          <p:cNvSpPr/>
          <p:nvPr/>
        </p:nvSpPr>
        <p:spPr>
          <a:xfrm>
            <a:off x="5423307" y="347266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9662D-6530-8552-CB30-9855C6C46A75}"/>
              </a:ext>
            </a:extLst>
          </p:cNvPr>
          <p:cNvSpPr/>
          <p:nvPr/>
        </p:nvSpPr>
        <p:spPr>
          <a:xfrm>
            <a:off x="4488095" y="4114800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C10D37E-0E13-F442-5F8F-8C0A61514CF4}"/>
              </a:ext>
            </a:extLst>
          </p:cNvPr>
          <p:cNvCxnSpPr/>
          <p:nvPr/>
        </p:nvCxnSpPr>
        <p:spPr>
          <a:xfrm>
            <a:off x="5740225" y="3607793"/>
            <a:ext cx="780572" cy="55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5A3F2D8C-9C62-F4EE-23D4-86D25D949F12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716103" y="3607650"/>
            <a:ext cx="707204" cy="54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E0A08D8-9F9E-E041-4316-AA70D9E8BD8A}"/>
              </a:ext>
            </a:extLst>
          </p:cNvPr>
          <p:cNvSpPr/>
          <p:nvPr/>
        </p:nvSpPr>
        <p:spPr>
          <a:xfrm>
            <a:off x="6387233" y="4193424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FCF7310-4E40-CFF4-719D-7DB7B9CB8AF5}"/>
              </a:ext>
            </a:extLst>
          </p:cNvPr>
          <p:cNvCxnSpPr>
            <a:cxnSpLocks/>
          </p:cNvCxnSpPr>
          <p:nvPr/>
        </p:nvCxnSpPr>
        <p:spPr>
          <a:xfrm flipH="1">
            <a:off x="3961183" y="4345233"/>
            <a:ext cx="535804" cy="643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41313CEE-20AA-4217-322E-C0E564AFE82D}"/>
              </a:ext>
            </a:extLst>
          </p:cNvPr>
          <p:cNvCxnSpPr>
            <a:cxnSpLocks/>
          </p:cNvCxnSpPr>
          <p:nvPr/>
        </p:nvCxnSpPr>
        <p:spPr>
          <a:xfrm flipH="1">
            <a:off x="4621659" y="4359296"/>
            <a:ext cx="14227" cy="65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43F96497-7F81-D805-9935-E1ECE13C3170}"/>
              </a:ext>
            </a:extLst>
          </p:cNvPr>
          <p:cNvCxnSpPr>
            <a:cxnSpLocks/>
          </p:cNvCxnSpPr>
          <p:nvPr/>
        </p:nvCxnSpPr>
        <p:spPr>
          <a:xfrm>
            <a:off x="4721471" y="4363499"/>
            <a:ext cx="441855" cy="57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4C071BC-D036-1E23-18F5-32C45EBA8B6B}"/>
              </a:ext>
            </a:extLst>
          </p:cNvPr>
          <p:cNvSpPr/>
          <p:nvPr/>
        </p:nvSpPr>
        <p:spPr>
          <a:xfrm>
            <a:off x="3827619" y="503286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ED15AD-CECF-ECF7-5338-23AC5D33EB38}"/>
              </a:ext>
            </a:extLst>
          </p:cNvPr>
          <p:cNvSpPr/>
          <p:nvPr/>
        </p:nvSpPr>
        <p:spPr>
          <a:xfrm>
            <a:off x="4447527" y="5016629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6B12FA-3BE5-FB67-40E9-C824BD5CDE66}"/>
              </a:ext>
            </a:extLst>
          </p:cNvPr>
          <p:cNvSpPr/>
          <p:nvPr/>
        </p:nvSpPr>
        <p:spPr>
          <a:xfrm>
            <a:off x="5029762" y="500365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BFB41230-0C0F-B4A6-7FDD-A5FFC0C1FE43}"/>
              </a:ext>
            </a:extLst>
          </p:cNvPr>
          <p:cNvCxnSpPr>
            <a:cxnSpLocks/>
          </p:cNvCxnSpPr>
          <p:nvPr/>
        </p:nvCxnSpPr>
        <p:spPr>
          <a:xfrm flipH="1">
            <a:off x="5885830" y="4389594"/>
            <a:ext cx="535804" cy="643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D8606C86-6CD0-E1BB-93A4-FB81AF11561F}"/>
              </a:ext>
            </a:extLst>
          </p:cNvPr>
          <p:cNvCxnSpPr>
            <a:cxnSpLocks/>
          </p:cNvCxnSpPr>
          <p:nvPr/>
        </p:nvCxnSpPr>
        <p:spPr>
          <a:xfrm>
            <a:off x="6646118" y="4407860"/>
            <a:ext cx="441855" cy="57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6CE9EC6-2CA2-5592-FB6C-0E86F8CE0122}"/>
              </a:ext>
            </a:extLst>
          </p:cNvPr>
          <p:cNvSpPr/>
          <p:nvPr/>
        </p:nvSpPr>
        <p:spPr>
          <a:xfrm>
            <a:off x="5735650" y="5032863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87F8A0-C7CD-DD65-A33D-C5FA28BA8F60}"/>
              </a:ext>
            </a:extLst>
          </p:cNvPr>
          <p:cNvSpPr/>
          <p:nvPr/>
        </p:nvSpPr>
        <p:spPr>
          <a:xfrm>
            <a:off x="6985594" y="5021073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BB8FE798-2E91-E6DC-B78B-9EEC54C7E9A0}"/>
              </a:ext>
            </a:extLst>
          </p:cNvPr>
          <p:cNvSpPr txBox="1"/>
          <p:nvPr/>
        </p:nvSpPr>
        <p:spPr>
          <a:xfrm>
            <a:off x="6411813" y="3443261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</a:t>
            </a:r>
            <a:endParaRPr lang="tr-TR" sz="2400" dirty="0"/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CD5B5507-055F-DB82-AEB0-59E9CC714451}"/>
              </a:ext>
            </a:extLst>
          </p:cNvPr>
          <p:cNvSpPr txBox="1"/>
          <p:nvPr/>
        </p:nvSpPr>
        <p:spPr>
          <a:xfrm>
            <a:off x="7072654" y="4351790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</a:t>
            </a:r>
            <a:endParaRPr lang="tr-TR" sz="2400" dirty="0"/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59D4ED7D-8ED7-5753-DD89-80FC2E31D808}"/>
              </a:ext>
            </a:extLst>
          </p:cNvPr>
          <p:cNvSpPr txBox="1"/>
          <p:nvPr/>
        </p:nvSpPr>
        <p:spPr>
          <a:xfrm>
            <a:off x="5869214" y="3605894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g2</a:t>
            </a:r>
            <a:endParaRPr lang="tr-TR" sz="2400" dirty="0"/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37B192F2-9013-49F9-988C-33C7401830FD}"/>
              </a:ext>
            </a:extLst>
          </p:cNvPr>
          <p:cNvSpPr txBox="1"/>
          <p:nvPr/>
        </p:nvSpPr>
        <p:spPr>
          <a:xfrm>
            <a:off x="4678379" y="3505473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g1</a:t>
            </a:r>
            <a:endParaRPr lang="tr-TR" sz="2400" dirty="0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24DC71D9-52E8-48DB-963C-4B18C36C683F}"/>
              </a:ext>
            </a:extLst>
          </p:cNvPr>
          <p:cNvSpPr txBox="1"/>
          <p:nvPr/>
        </p:nvSpPr>
        <p:spPr>
          <a:xfrm>
            <a:off x="3905778" y="4463393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k1</a:t>
            </a:r>
            <a:endParaRPr lang="tr-TR" sz="2400" dirty="0"/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D76A3959-3C63-BD9E-724F-03B516C24B86}"/>
              </a:ext>
            </a:extLst>
          </p:cNvPr>
          <p:cNvSpPr txBox="1"/>
          <p:nvPr/>
        </p:nvSpPr>
        <p:spPr>
          <a:xfrm>
            <a:off x="4376952" y="4481972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k2</a:t>
            </a:r>
            <a:endParaRPr lang="tr-TR" sz="2400" dirty="0"/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5DBF89F6-2393-9016-6419-9914370D752D}"/>
              </a:ext>
            </a:extLst>
          </p:cNvPr>
          <p:cNvSpPr txBox="1"/>
          <p:nvPr/>
        </p:nvSpPr>
        <p:spPr>
          <a:xfrm>
            <a:off x="4767797" y="4400941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k3</a:t>
            </a:r>
            <a:endParaRPr lang="tr-TR" sz="2400" dirty="0"/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40C6CAB1-7D32-3EAF-3BBA-931E44726953}"/>
              </a:ext>
            </a:extLst>
          </p:cNvPr>
          <p:cNvSpPr txBox="1"/>
          <p:nvPr/>
        </p:nvSpPr>
        <p:spPr>
          <a:xfrm>
            <a:off x="5936701" y="4492929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k4</a:t>
            </a:r>
            <a:endParaRPr lang="tr-TR" sz="2400" dirty="0"/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D02A728D-C437-7297-CCA4-9A016C0BE04A}"/>
              </a:ext>
            </a:extLst>
          </p:cNvPr>
          <p:cNvSpPr txBox="1"/>
          <p:nvPr/>
        </p:nvSpPr>
        <p:spPr>
          <a:xfrm>
            <a:off x="6585685" y="4492929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k51</a:t>
            </a:r>
            <a:endParaRPr lang="tr-TR" sz="2400" dirty="0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4DF5861E-ED07-8954-9090-5324F17D2289}"/>
              </a:ext>
            </a:extLst>
          </p:cNvPr>
          <p:cNvSpPr txBox="1"/>
          <p:nvPr/>
        </p:nvSpPr>
        <p:spPr>
          <a:xfrm>
            <a:off x="4935082" y="5291042"/>
            <a:ext cx="48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f3</a:t>
            </a:r>
            <a:endParaRPr lang="tr-TR" sz="2400" dirty="0"/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A144A371-6DCC-9766-8094-06F5B2785A06}"/>
              </a:ext>
            </a:extLst>
          </p:cNvPr>
          <p:cNvSpPr txBox="1"/>
          <p:nvPr/>
        </p:nvSpPr>
        <p:spPr>
          <a:xfrm>
            <a:off x="4376951" y="5288725"/>
            <a:ext cx="46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f2</a:t>
            </a:r>
            <a:endParaRPr lang="tr-TR" sz="2400" dirty="0"/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4F41E282-FF4C-53FF-E49C-930C395B6E8D}"/>
              </a:ext>
            </a:extLst>
          </p:cNvPr>
          <p:cNvSpPr txBox="1"/>
          <p:nvPr/>
        </p:nvSpPr>
        <p:spPr>
          <a:xfrm>
            <a:off x="3768178" y="5299533"/>
            <a:ext cx="406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f1</a:t>
            </a:r>
            <a:endParaRPr lang="tr-TR" sz="2400" dirty="0"/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689890F7-D3D4-79B4-5FEA-888534A29C13}"/>
              </a:ext>
            </a:extLst>
          </p:cNvPr>
          <p:cNvSpPr txBox="1"/>
          <p:nvPr/>
        </p:nvSpPr>
        <p:spPr>
          <a:xfrm>
            <a:off x="5607200" y="5352598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f4</a:t>
            </a:r>
            <a:endParaRPr lang="tr-TR" sz="2400" dirty="0"/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C7F6310B-2B8B-B2AD-CC47-AD24044D3436}"/>
              </a:ext>
            </a:extLst>
          </p:cNvPr>
          <p:cNvSpPr txBox="1"/>
          <p:nvPr/>
        </p:nvSpPr>
        <p:spPr>
          <a:xfrm>
            <a:off x="6949347" y="5302832"/>
            <a:ext cx="90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f5</a:t>
            </a:r>
            <a:endParaRPr lang="tr-TR" sz="2400" dirty="0"/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DFAA37E9-F18D-0284-A274-9018A3F73EBF}"/>
              </a:ext>
            </a:extLst>
          </p:cNvPr>
          <p:cNvSpPr txBox="1"/>
          <p:nvPr/>
        </p:nvSpPr>
        <p:spPr>
          <a:xfrm>
            <a:off x="8453818" y="2351776"/>
            <a:ext cx="58694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Yandaki</a:t>
            </a:r>
            <a:r>
              <a:rPr lang="en-US" sz="2400" dirty="0"/>
              <a:t> </a:t>
            </a:r>
            <a:r>
              <a:rPr lang="en-US" sz="2400" dirty="0" err="1"/>
              <a:t>minimaks</a:t>
            </a:r>
            <a:r>
              <a:rPr lang="en-US" sz="2400" dirty="0"/>
              <a:t> </a:t>
            </a:r>
            <a:r>
              <a:rPr lang="en-US" sz="2400" dirty="0" err="1"/>
              <a:t>yöntemi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2 </a:t>
            </a:r>
            <a:r>
              <a:rPr lang="en-US" sz="2400" dirty="0" err="1"/>
              <a:t>seviyeli</a:t>
            </a:r>
            <a:r>
              <a:rPr lang="en-US" sz="2400" dirty="0"/>
              <a:t> </a:t>
            </a:r>
            <a:r>
              <a:rPr lang="en-US" sz="2400" dirty="0" err="1"/>
              <a:t>oyun</a:t>
            </a:r>
            <a:r>
              <a:rPr lang="en-US" sz="2400" dirty="0"/>
              <a:t> </a:t>
            </a:r>
            <a:r>
              <a:rPr lang="en-US" sz="2400" dirty="0" err="1"/>
              <a:t>ağacının</a:t>
            </a:r>
            <a:r>
              <a:rPr lang="en-US" sz="2400" dirty="0"/>
              <a:t> </a:t>
            </a:r>
            <a:r>
              <a:rPr lang="en-US" sz="2400" dirty="0" err="1"/>
              <a:t>değerlendirilmesi</a:t>
            </a:r>
            <a:r>
              <a:rPr lang="en-US" sz="2400" dirty="0"/>
              <a:t> </a:t>
            </a:r>
            <a:r>
              <a:rPr lang="en-US" sz="2400" dirty="0" err="1"/>
              <a:t>verilmektedir</a:t>
            </a:r>
            <a:r>
              <a:rPr lang="en-US" sz="2400" dirty="0"/>
              <a:t>. </a:t>
            </a:r>
            <a:r>
              <a:rPr lang="en-US" sz="2400" dirty="0" err="1"/>
              <a:t>Başlanğıç</a:t>
            </a:r>
            <a:r>
              <a:rPr lang="en-US" sz="2400" dirty="0"/>
              <a:t> </a:t>
            </a:r>
            <a:r>
              <a:rPr lang="en-US" sz="2400" dirty="0" err="1"/>
              <a:t>durumundan</a:t>
            </a:r>
            <a:r>
              <a:rPr lang="en-US" sz="2400" dirty="0"/>
              <a:t> g1 </a:t>
            </a:r>
            <a:r>
              <a:rPr lang="en-US" sz="2400" dirty="0" err="1"/>
              <a:t>ve</a:t>
            </a:r>
            <a:r>
              <a:rPr lang="en-US" sz="2400" dirty="0"/>
              <a:t> g2 </a:t>
            </a:r>
            <a:r>
              <a:rPr lang="en-US" sz="2400" dirty="0" err="1"/>
              <a:t>geçişleri</a:t>
            </a:r>
            <a:r>
              <a:rPr lang="en-US" sz="2400" dirty="0"/>
              <a:t> </a:t>
            </a:r>
            <a:r>
              <a:rPr lang="en-US" sz="2400" dirty="0" err="1"/>
              <a:t>yapılabilmektedir</a:t>
            </a:r>
            <a:r>
              <a:rPr lang="en-US" sz="2400" dirty="0"/>
              <a:t>. Her </a:t>
            </a:r>
            <a:r>
              <a:rPr lang="en-US" sz="2400" dirty="0" err="1"/>
              <a:t>gidişe</a:t>
            </a:r>
            <a:r>
              <a:rPr lang="en-US" sz="2400" dirty="0"/>
              <a:t> </a:t>
            </a:r>
            <a:r>
              <a:rPr lang="en-US" sz="2400" dirty="0" err="1"/>
              <a:t>uygun</a:t>
            </a:r>
            <a:r>
              <a:rPr lang="en-US" sz="2400" dirty="0"/>
              <a:t>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dirty="0" err="1"/>
              <a:t>karşı</a:t>
            </a:r>
            <a:r>
              <a:rPr lang="en-US" sz="2400" dirty="0"/>
              <a:t> </a:t>
            </a:r>
            <a:r>
              <a:rPr lang="en-US" sz="2400" dirty="0" err="1"/>
              <a:t>tarafın</a:t>
            </a:r>
            <a:r>
              <a:rPr lang="en-US" sz="2400" dirty="0"/>
              <a:t> </a:t>
            </a:r>
            <a:r>
              <a:rPr lang="en-US" sz="2400" dirty="0" err="1"/>
              <a:t>mümükün</a:t>
            </a:r>
            <a:r>
              <a:rPr lang="en-US" sz="2400" dirty="0"/>
              <a:t> </a:t>
            </a:r>
            <a:r>
              <a:rPr lang="en-US" sz="2400" dirty="0" err="1"/>
              <a:t>gidişleri</a:t>
            </a:r>
            <a:r>
              <a:rPr lang="en-US" sz="2400" dirty="0"/>
              <a:t> </a:t>
            </a:r>
            <a:r>
              <a:rPr lang="en-US" sz="2400" dirty="0" err="1"/>
              <a:t>değerlendirilmektedir</a:t>
            </a:r>
            <a:r>
              <a:rPr lang="en-US" sz="2400" dirty="0"/>
              <a:t>. </a:t>
            </a:r>
            <a:r>
              <a:rPr lang="en-US" sz="2400" dirty="0" err="1"/>
              <a:t>Uç</a:t>
            </a:r>
            <a:r>
              <a:rPr lang="en-US" sz="2400" dirty="0"/>
              <a:t> </a:t>
            </a:r>
            <a:r>
              <a:rPr lang="en-US" sz="2400" dirty="0" err="1"/>
              <a:t>düğümlerin</a:t>
            </a:r>
            <a:r>
              <a:rPr lang="en-US" sz="2400" dirty="0"/>
              <a:t> f1 </a:t>
            </a:r>
            <a:r>
              <a:rPr lang="en-US" sz="2400" dirty="0" err="1"/>
              <a:t>sezgisel</a:t>
            </a:r>
            <a:r>
              <a:rPr lang="en-US" sz="2400" dirty="0"/>
              <a:t> </a:t>
            </a:r>
            <a:r>
              <a:rPr lang="en-US" sz="2400" dirty="0" err="1"/>
              <a:t>fonksiyon</a:t>
            </a:r>
            <a:r>
              <a:rPr lang="en-US" sz="2400" dirty="0"/>
              <a:t> </a:t>
            </a:r>
            <a:r>
              <a:rPr lang="en-US" sz="2400" dirty="0" err="1"/>
              <a:t>değerlendirmesi</a:t>
            </a:r>
            <a:r>
              <a:rPr lang="en-US" sz="2400" dirty="0"/>
              <a:t> </a:t>
            </a:r>
            <a:r>
              <a:rPr lang="en-US" sz="2400" dirty="0" err="1"/>
              <a:t>yapılarak</a:t>
            </a:r>
            <a:r>
              <a:rPr lang="en-US" sz="2400" dirty="0"/>
              <a:t> </a:t>
            </a:r>
            <a:r>
              <a:rPr lang="en-US" sz="2400" dirty="0" err="1"/>
              <a:t>aşağıdan</a:t>
            </a:r>
            <a:r>
              <a:rPr lang="en-US" sz="2400" dirty="0"/>
              <a:t> </a:t>
            </a:r>
            <a:r>
              <a:rPr lang="en-US" sz="2400" dirty="0" err="1"/>
              <a:t>yukarıya</a:t>
            </a:r>
            <a:r>
              <a:rPr lang="en-US" sz="2400" dirty="0"/>
              <a:t> </a:t>
            </a:r>
            <a:r>
              <a:rPr lang="en-US" sz="2400" dirty="0" err="1"/>
              <a:t>doğru</a:t>
            </a:r>
            <a:r>
              <a:rPr lang="en-US" sz="2400" dirty="0"/>
              <a:t> </a:t>
            </a:r>
            <a:r>
              <a:rPr lang="en-US" sz="2400" dirty="0" err="1"/>
              <a:t>hareket</a:t>
            </a:r>
            <a:r>
              <a:rPr lang="en-US" sz="2400" dirty="0"/>
              <a:t> </a:t>
            </a:r>
            <a:r>
              <a:rPr lang="en-US" sz="2400" dirty="0" err="1"/>
              <a:t>edilerek</a:t>
            </a:r>
            <a:r>
              <a:rPr lang="en-US" sz="2400" dirty="0"/>
              <a:t> </a:t>
            </a:r>
            <a:r>
              <a:rPr lang="en-US" sz="2400" dirty="0" err="1"/>
              <a:t>kök</a:t>
            </a:r>
            <a:r>
              <a:rPr lang="en-US" sz="2400" dirty="0"/>
              <a:t> </a:t>
            </a:r>
            <a:r>
              <a:rPr lang="en-US" sz="2400" dirty="0" err="1"/>
              <a:t>düğümünün</a:t>
            </a:r>
            <a:r>
              <a:rPr lang="en-US" sz="2400" dirty="0"/>
              <a:t> </a:t>
            </a:r>
            <a:r>
              <a:rPr lang="en-US" sz="2400" dirty="0" err="1"/>
              <a:t>değeri</a:t>
            </a:r>
            <a:r>
              <a:rPr lang="en-US" sz="2400" dirty="0"/>
              <a:t> </a:t>
            </a:r>
            <a:r>
              <a:rPr lang="en-US" sz="2400" dirty="0" err="1"/>
              <a:t>belirlenir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mümkün</a:t>
            </a:r>
            <a:r>
              <a:rPr lang="en-US" sz="2400" dirty="0"/>
              <a:t> </a:t>
            </a:r>
            <a:r>
              <a:rPr lang="en-US" sz="2400" dirty="0" err="1"/>
              <a:t>hamle</a:t>
            </a:r>
            <a:r>
              <a:rPr lang="en-US" sz="2400" dirty="0"/>
              <a:t> </a:t>
            </a:r>
            <a:r>
              <a:rPr lang="en-US" sz="2400" dirty="0" err="1"/>
              <a:t>seçeneklerinden</a:t>
            </a:r>
            <a:r>
              <a:rPr lang="en-US" sz="2400" dirty="0"/>
              <a:t> </a:t>
            </a:r>
            <a:r>
              <a:rPr lang="en-US" sz="2400" dirty="0" err="1"/>
              <a:t>hangisinin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iyi </a:t>
            </a:r>
            <a:r>
              <a:rPr lang="en-US" sz="2400" dirty="0" err="1"/>
              <a:t>olduğu</a:t>
            </a:r>
            <a:r>
              <a:rPr lang="en-US" sz="2400" dirty="0"/>
              <a:t> </a:t>
            </a:r>
            <a:r>
              <a:rPr lang="en-US" sz="2400" dirty="0" err="1"/>
              <a:t>kararı</a:t>
            </a:r>
            <a:r>
              <a:rPr lang="en-US" sz="2400" dirty="0"/>
              <a:t> </a:t>
            </a:r>
            <a:r>
              <a:rPr lang="en-US" sz="2400" dirty="0" err="1"/>
              <a:t>verilir</a:t>
            </a:r>
            <a:r>
              <a:rPr lang="en-US" sz="2400" dirty="0"/>
              <a:t> </a:t>
            </a:r>
            <a:r>
              <a:rPr lang="en-US" sz="2400" b="1" dirty="0"/>
              <a:t>ilk </a:t>
            </a:r>
            <a:r>
              <a:rPr lang="en-US" sz="2400" b="1" dirty="0" err="1"/>
              <a:t>gidişi</a:t>
            </a:r>
            <a:r>
              <a:rPr lang="en-US" sz="2400" b="1" dirty="0"/>
              <a:t> MAX </a:t>
            </a:r>
            <a:r>
              <a:rPr lang="en-US" sz="2400" b="1" dirty="0" err="1"/>
              <a:t>yaparsa</a:t>
            </a:r>
            <a:r>
              <a:rPr lang="en-US" sz="2400" b="1" dirty="0"/>
              <a:t> </a:t>
            </a:r>
            <a:r>
              <a:rPr lang="en-US" sz="2400" b="1" dirty="0" err="1"/>
              <a:t>çift</a:t>
            </a:r>
            <a:r>
              <a:rPr lang="en-US" sz="2400" b="1" dirty="0"/>
              <a:t> </a:t>
            </a:r>
            <a:r>
              <a:rPr lang="en-US" sz="2400" b="1" dirty="0" err="1"/>
              <a:t>derinlikler</a:t>
            </a:r>
            <a:r>
              <a:rPr lang="en-US" sz="2400" b="1" dirty="0"/>
              <a:t> </a:t>
            </a:r>
            <a:r>
              <a:rPr lang="en-US" sz="2400" b="1" dirty="0" err="1"/>
              <a:t>MIN’e</a:t>
            </a:r>
            <a:r>
              <a:rPr lang="en-US" sz="2400" b="1" dirty="0"/>
              <a:t> </a:t>
            </a:r>
            <a:r>
              <a:rPr lang="en-US" sz="2400" b="1" dirty="0" err="1"/>
              <a:t>karşılık</a:t>
            </a:r>
            <a:r>
              <a:rPr lang="en-US" sz="2400" b="1" dirty="0"/>
              <a:t> </a:t>
            </a:r>
            <a:r>
              <a:rPr lang="en-US" sz="2400" b="1" dirty="0" err="1"/>
              <a:t>geldiğinden</a:t>
            </a:r>
            <a:r>
              <a:rPr lang="en-US" sz="2400" b="1" dirty="0"/>
              <a:t>  2 </a:t>
            </a:r>
            <a:r>
              <a:rPr lang="en-US" sz="2400" b="1" dirty="0" err="1"/>
              <a:t>derinlikli</a:t>
            </a:r>
            <a:r>
              <a:rPr lang="en-US" sz="2400" b="1" dirty="0"/>
              <a:t> </a:t>
            </a:r>
            <a:r>
              <a:rPr lang="en-US" sz="2400" b="1" dirty="0" err="1"/>
              <a:t>oyun</a:t>
            </a:r>
            <a:r>
              <a:rPr lang="en-US" sz="2400" b="1" dirty="0"/>
              <a:t> </a:t>
            </a:r>
            <a:r>
              <a:rPr lang="en-US" sz="2400" b="1" dirty="0" err="1"/>
              <a:t>ağacında</a:t>
            </a:r>
            <a:r>
              <a:rPr lang="en-US" sz="2400" b="1" dirty="0"/>
              <a:t> MIN </a:t>
            </a:r>
            <a:r>
              <a:rPr lang="en-US" sz="2400" b="1" dirty="0" err="1"/>
              <a:t>değerleri</a:t>
            </a:r>
            <a:r>
              <a:rPr lang="en-US" sz="2400" b="1" dirty="0"/>
              <a:t> </a:t>
            </a:r>
            <a:r>
              <a:rPr lang="en-US" sz="2400" b="1" dirty="0" err="1"/>
              <a:t>içerisinden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</a:t>
            </a:r>
            <a:r>
              <a:rPr lang="en-US" sz="2400" b="1" dirty="0" err="1"/>
              <a:t>küçük</a:t>
            </a:r>
            <a:r>
              <a:rPr lang="en-US" sz="2400" b="1" dirty="0"/>
              <a:t> </a:t>
            </a:r>
            <a:r>
              <a:rPr lang="en-US" sz="2400" b="1" dirty="0" err="1"/>
              <a:t>durumu</a:t>
            </a:r>
            <a:r>
              <a:rPr lang="en-US" sz="2400" b="1" dirty="0"/>
              <a:t> </a:t>
            </a:r>
            <a:r>
              <a:rPr lang="en-US" sz="2400" b="1" dirty="0" err="1"/>
              <a:t>seçecektir</a:t>
            </a:r>
            <a:r>
              <a:rPr lang="en-US" sz="2400" b="1" dirty="0"/>
              <a:t>.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3480975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5625" y="471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Minimax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4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Seviyeli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Ağaç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uygulaması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Minimax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4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Seviyeli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Ağaç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uygulaması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Yukarı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yaymalı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6E2374-AF2E-F787-7609-507E92300A33}"/>
              </a:ext>
            </a:extLst>
          </p:cNvPr>
          <p:cNvSpPr/>
          <p:nvPr/>
        </p:nvSpPr>
        <p:spPr>
          <a:xfrm>
            <a:off x="6481546" y="271156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7B5567E-4B59-0C07-9FC9-FF61F28240CD}"/>
              </a:ext>
            </a:extLst>
          </p:cNvPr>
          <p:cNvCxnSpPr>
            <a:cxnSpLocks/>
          </p:cNvCxnSpPr>
          <p:nvPr/>
        </p:nvCxnSpPr>
        <p:spPr>
          <a:xfrm flipH="1">
            <a:off x="4140485" y="2981537"/>
            <a:ext cx="2341061" cy="73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48A4627-9377-A6BE-F908-86973F7247E5}"/>
              </a:ext>
            </a:extLst>
          </p:cNvPr>
          <p:cNvSpPr/>
          <p:nvPr/>
        </p:nvSpPr>
        <p:spPr>
          <a:xfrm>
            <a:off x="4006921" y="3787657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18D6BEF7-E1CC-4568-5B54-C420358343AA}"/>
              </a:ext>
            </a:extLst>
          </p:cNvPr>
          <p:cNvCxnSpPr>
            <a:cxnSpLocks/>
          </p:cNvCxnSpPr>
          <p:nvPr/>
        </p:nvCxnSpPr>
        <p:spPr>
          <a:xfrm>
            <a:off x="6835903" y="2981537"/>
            <a:ext cx="2688241" cy="54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E8A029A-D3C9-AC1A-6181-B1FD02BB5BED}"/>
              </a:ext>
            </a:extLst>
          </p:cNvPr>
          <p:cNvSpPr/>
          <p:nvPr/>
        </p:nvSpPr>
        <p:spPr>
          <a:xfrm>
            <a:off x="9390580" y="3646810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E2C8F81E-4132-EA7F-3318-BDE3417BF148}"/>
              </a:ext>
            </a:extLst>
          </p:cNvPr>
          <p:cNvCxnSpPr>
            <a:cxnSpLocks/>
          </p:cNvCxnSpPr>
          <p:nvPr/>
        </p:nvCxnSpPr>
        <p:spPr>
          <a:xfrm flipH="1">
            <a:off x="2167847" y="4057626"/>
            <a:ext cx="1839074" cy="88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5638D74B-7AE6-1E99-730F-455FA5E857E1}"/>
              </a:ext>
            </a:extLst>
          </p:cNvPr>
          <p:cNvCxnSpPr>
            <a:cxnSpLocks/>
          </p:cNvCxnSpPr>
          <p:nvPr/>
        </p:nvCxnSpPr>
        <p:spPr>
          <a:xfrm>
            <a:off x="4252645" y="4050711"/>
            <a:ext cx="1910993" cy="769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BFB9E69-23FA-C6E5-DC50-76A33C7CA0EC}"/>
              </a:ext>
            </a:extLst>
          </p:cNvPr>
          <p:cNvSpPr/>
          <p:nvPr/>
        </p:nvSpPr>
        <p:spPr>
          <a:xfrm>
            <a:off x="2034283" y="5008593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9BD1116-C639-1C55-28AB-1BA856548227}"/>
              </a:ext>
            </a:extLst>
          </p:cNvPr>
          <p:cNvSpPr/>
          <p:nvPr/>
        </p:nvSpPr>
        <p:spPr>
          <a:xfrm>
            <a:off x="6030074" y="487360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0690B4D-2EF8-4B68-6BF8-00AD91B1012C}"/>
              </a:ext>
            </a:extLst>
          </p:cNvPr>
          <p:cNvCxnSpPr>
            <a:cxnSpLocks/>
          </p:cNvCxnSpPr>
          <p:nvPr/>
        </p:nvCxnSpPr>
        <p:spPr>
          <a:xfrm>
            <a:off x="9657708" y="3916779"/>
            <a:ext cx="1615380" cy="90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29C2BD2D-04C9-1583-4A98-74F101821FAC}"/>
              </a:ext>
            </a:extLst>
          </p:cNvPr>
          <p:cNvCxnSpPr>
            <a:cxnSpLocks/>
          </p:cNvCxnSpPr>
          <p:nvPr/>
        </p:nvCxnSpPr>
        <p:spPr>
          <a:xfrm flipH="1">
            <a:off x="8150095" y="3941349"/>
            <a:ext cx="1354359" cy="93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1056CE65-6941-4B7F-FA6D-F5480DEEBE6C}"/>
              </a:ext>
            </a:extLst>
          </p:cNvPr>
          <p:cNvCxnSpPr>
            <a:cxnSpLocks/>
          </p:cNvCxnSpPr>
          <p:nvPr/>
        </p:nvCxnSpPr>
        <p:spPr>
          <a:xfrm>
            <a:off x="9571236" y="3941349"/>
            <a:ext cx="19690" cy="878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FAD5D72-022E-16E9-7A10-C7E283C3DBA7}"/>
              </a:ext>
            </a:extLst>
          </p:cNvPr>
          <p:cNvSpPr/>
          <p:nvPr/>
        </p:nvSpPr>
        <p:spPr>
          <a:xfrm>
            <a:off x="8179167" y="487360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B13514-6774-02FA-2EB4-FB9552587D28}"/>
              </a:ext>
            </a:extLst>
          </p:cNvPr>
          <p:cNvSpPr/>
          <p:nvPr/>
        </p:nvSpPr>
        <p:spPr>
          <a:xfrm>
            <a:off x="9491573" y="487360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5C2FD2-6339-6C55-273D-A503F49F04BC}"/>
              </a:ext>
            </a:extLst>
          </p:cNvPr>
          <p:cNvSpPr/>
          <p:nvPr/>
        </p:nvSpPr>
        <p:spPr>
          <a:xfrm>
            <a:off x="11139524" y="4873605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7A84CB1E-55CA-7D11-C346-6582405AE158}"/>
              </a:ext>
            </a:extLst>
          </p:cNvPr>
          <p:cNvCxnSpPr>
            <a:cxnSpLocks/>
          </p:cNvCxnSpPr>
          <p:nvPr/>
        </p:nvCxnSpPr>
        <p:spPr>
          <a:xfrm flipH="1">
            <a:off x="1458930" y="5278562"/>
            <a:ext cx="686168" cy="70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39747F38-7DEB-0CC1-77A4-1D5D6B0FF407}"/>
              </a:ext>
            </a:extLst>
          </p:cNvPr>
          <p:cNvCxnSpPr>
            <a:cxnSpLocks/>
          </p:cNvCxnSpPr>
          <p:nvPr/>
        </p:nvCxnSpPr>
        <p:spPr>
          <a:xfrm>
            <a:off x="2167847" y="5345285"/>
            <a:ext cx="3913" cy="63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2F7BBD3D-DDE2-ACEA-061A-A520E911885B}"/>
              </a:ext>
            </a:extLst>
          </p:cNvPr>
          <p:cNvCxnSpPr>
            <a:cxnSpLocks/>
          </p:cNvCxnSpPr>
          <p:nvPr/>
        </p:nvCxnSpPr>
        <p:spPr>
          <a:xfrm>
            <a:off x="2286980" y="5291000"/>
            <a:ext cx="476524" cy="67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378F2F05-D371-CB8F-C172-1F63BFDA8F67}"/>
              </a:ext>
            </a:extLst>
          </p:cNvPr>
          <p:cNvCxnSpPr>
            <a:cxnSpLocks/>
          </p:cNvCxnSpPr>
          <p:nvPr/>
        </p:nvCxnSpPr>
        <p:spPr>
          <a:xfrm flipH="1">
            <a:off x="5444100" y="5197386"/>
            <a:ext cx="686168" cy="70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F3EF32C1-8B46-24BF-0961-D97903E622A0}"/>
              </a:ext>
            </a:extLst>
          </p:cNvPr>
          <p:cNvCxnSpPr>
            <a:cxnSpLocks/>
          </p:cNvCxnSpPr>
          <p:nvPr/>
        </p:nvCxnSpPr>
        <p:spPr>
          <a:xfrm>
            <a:off x="6153017" y="5264109"/>
            <a:ext cx="3913" cy="63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Ok Bağlayıcısı 40">
            <a:extLst>
              <a:ext uri="{FF2B5EF4-FFF2-40B4-BE49-F238E27FC236}">
                <a16:creationId xmlns:a16="http://schemas.microsoft.com/office/drawing/2014/main" id="{4576D1C8-B353-4ED7-9FDA-45B4F6257A08}"/>
              </a:ext>
            </a:extLst>
          </p:cNvPr>
          <p:cNvCxnSpPr>
            <a:cxnSpLocks/>
          </p:cNvCxnSpPr>
          <p:nvPr/>
        </p:nvCxnSpPr>
        <p:spPr>
          <a:xfrm>
            <a:off x="6272150" y="5209824"/>
            <a:ext cx="476524" cy="67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Düz Ok Bağlayıcısı 41">
            <a:extLst>
              <a:ext uri="{FF2B5EF4-FFF2-40B4-BE49-F238E27FC236}">
                <a16:creationId xmlns:a16="http://schemas.microsoft.com/office/drawing/2014/main" id="{E9941EC6-9E10-CB25-7C81-07A40C2396C8}"/>
              </a:ext>
            </a:extLst>
          </p:cNvPr>
          <p:cNvCxnSpPr>
            <a:cxnSpLocks/>
          </p:cNvCxnSpPr>
          <p:nvPr/>
        </p:nvCxnSpPr>
        <p:spPr>
          <a:xfrm flipH="1">
            <a:off x="7881728" y="5173677"/>
            <a:ext cx="360258" cy="70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29C82CC6-4C82-7E1C-5266-85CE47EB7595}"/>
              </a:ext>
            </a:extLst>
          </p:cNvPr>
          <p:cNvCxnSpPr>
            <a:cxnSpLocks/>
          </p:cNvCxnSpPr>
          <p:nvPr/>
        </p:nvCxnSpPr>
        <p:spPr>
          <a:xfrm>
            <a:off x="8383868" y="5186115"/>
            <a:ext cx="133440" cy="71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Düz Ok Bağlayıcısı 50">
            <a:extLst>
              <a:ext uri="{FF2B5EF4-FFF2-40B4-BE49-F238E27FC236}">
                <a16:creationId xmlns:a16="http://schemas.microsoft.com/office/drawing/2014/main" id="{EEC1CA08-5E3C-7914-E270-76794CC4E6EE}"/>
              </a:ext>
            </a:extLst>
          </p:cNvPr>
          <p:cNvCxnSpPr>
            <a:cxnSpLocks/>
          </p:cNvCxnSpPr>
          <p:nvPr/>
        </p:nvCxnSpPr>
        <p:spPr>
          <a:xfrm flipH="1">
            <a:off x="9189841" y="5192954"/>
            <a:ext cx="360258" cy="70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Düz Ok Bağlayıcısı 51">
            <a:extLst>
              <a:ext uri="{FF2B5EF4-FFF2-40B4-BE49-F238E27FC236}">
                <a16:creationId xmlns:a16="http://schemas.microsoft.com/office/drawing/2014/main" id="{E6C21B6D-4661-21D1-B807-46C4011EB1E2}"/>
              </a:ext>
            </a:extLst>
          </p:cNvPr>
          <p:cNvCxnSpPr>
            <a:cxnSpLocks/>
          </p:cNvCxnSpPr>
          <p:nvPr/>
        </p:nvCxnSpPr>
        <p:spPr>
          <a:xfrm>
            <a:off x="9691981" y="5205392"/>
            <a:ext cx="133440" cy="713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Ok Bağlayıcısı 52">
            <a:extLst>
              <a:ext uri="{FF2B5EF4-FFF2-40B4-BE49-F238E27FC236}">
                <a16:creationId xmlns:a16="http://schemas.microsoft.com/office/drawing/2014/main" id="{F19C70DC-5346-C26D-E321-DCA3E2487BE4}"/>
              </a:ext>
            </a:extLst>
          </p:cNvPr>
          <p:cNvCxnSpPr>
            <a:cxnSpLocks/>
          </p:cNvCxnSpPr>
          <p:nvPr/>
        </p:nvCxnSpPr>
        <p:spPr>
          <a:xfrm flipH="1">
            <a:off x="11000094" y="5206816"/>
            <a:ext cx="183619" cy="69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7ADCB9C6-9D0A-31D1-CDED-AFEC71833385}"/>
              </a:ext>
            </a:extLst>
          </p:cNvPr>
          <p:cNvCxnSpPr>
            <a:cxnSpLocks/>
          </p:cNvCxnSpPr>
          <p:nvPr/>
        </p:nvCxnSpPr>
        <p:spPr>
          <a:xfrm>
            <a:off x="11325595" y="5219254"/>
            <a:ext cx="268460" cy="679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3ED4663-14C3-37CC-0951-A44342BC04EE}"/>
              </a:ext>
            </a:extLst>
          </p:cNvPr>
          <p:cNvSpPr/>
          <p:nvPr/>
        </p:nvSpPr>
        <p:spPr>
          <a:xfrm>
            <a:off x="1325366" y="6053251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C56A4A1-AD87-60B6-8F4B-CA2695131D72}"/>
              </a:ext>
            </a:extLst>
          </p:cNvPr>
          <p:cNvSpPr/>
          <p:nvPr/>
        </p:nvSpPr>
        <p:spPr>
          <a:xfrm>
            <a:off x="2046036" y="6053251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491F23-347F-4391-7580-5948FD569E76}"/>
              </a:ext>
            </a:extLst>
          </p:cNvPr>
          <p:cNvSpPr/>
          <p:nvPr/>
        </p:nvSpPr>
        <p:spPr>
          <a:xfrm>
            <a:off x="2763504" y="6064649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815BB0-CACC-5203-4D60-8A306B3CB868}"/>
              </a:ext>
            </a:extLst>
          </p:cNvPr>
          <p:cNvSpPr/>
          <p:nvPr/>
        </p:nvSpPr>
        <p:spPr>
          <a:xfrm>
            <a:off x="5311015" y="5988381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5440286-30C8-5EB1-F581-BA7552D92B9E}"/>
              </a:ext>
            </a:extLst>
          </p:cNvPr>
          <p:cNvSpPr/>
          <p:nvPr/>
        </p:nvSpPr>
        <p:spPr>
          <a:xfrm>
            <a:off x="6059935" y="5964269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306212A-FC62-A9D3-2445-D2E9BDEA0D81}"/>
              </a:ext>
            </a:extLst>
          </p:cNvPr>
          <p:cNvSpPr/>
          <p:nvPr/>
        </p:nvSpPr>
        <p:spPr>
          <a:xfrm>
            <a:off x="6636381" y="5953037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EE854B-596C-65DA-1B5E-BD34C676A39B}"/>
              </a:ext>
            </a:extLst>
          </p:cNvPr>
          <p:cNvSpPr/>
          <p:nvPr/>
        </p:nvSpPr>
        <p:spPr>
          <a:xfrm>
            <a:off x="7748164" y="5984817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95456D6-999E-6E41-F563-7AF4CF01D9EE}"/>
              </a:ext>
            </a:extLst>
          </p:cNvPr>
          <p:cNvSpPr/>
          <p:nvPr/>
        </p:nvSpPr>
        <p:spPr>
          <a:xfrm>
            <a:off x="8363520" y="5973846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11853A8-5E4A-538B-DB16-20E7FEAD99A1}"/>
              </a:ext>
            </a:extLst>
          </p:cNvPr>
          <p:cNvSpPr/>
          <p:nvPr/>
        </p:nvSpPr>
        <p:spPr>
          <a:xfrm>
            <a:off x="9135205" y="5953037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1D7B6B7-037B-87CB-2799-8B8745E249AE}"/>
              </a:ext>
            </a:extLst>
          </p:cNvPr>
          <p:cNvSpPr/>
          <p:nvPr/>
        </p:nvSpPr>
        <p:spPr>
          <a:xfrm>
            <a:off x="9758701" y="5964269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5628430-5244-D55C-4084-51377A8D0D83}"/>
              </a:ext>
            </a:extLst>
          </p:cNvPr>
          <p:cNvSpPr/>
          <p:nvPr/>
        </p:nvSpPr>
        <p:spPr>
          <a:xfrm>
            <a:off x="10923782" y="5984816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E3BE39C-2BB0-D5B9-B15D-0279217E1F66}"/>
              </a:ext>
            </a:extLst>
          </p:cNvPr>
          <p:cNvSpPr/>
          <p:nvPr/>
        </p:nvSpPr>
        <p:spPr>
          <a:xfrm>
            <a:off x="11518540" y="5964268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Düz Ok Bağlayıcısı 74">
            <a:extLst>
              <a:ext uri="{FF2B5EF4-FFF2-40B4-BE49-F238E27FC236}">
                <a16:creationId xmlns:a16="http://schemas.microsoft.com/office/drawing/2014/main" id="{07D7F880-43F6-9456-540C-D7DB77A81A76}"/>
              </a:ext>
            </a:extLst>
          </p:cNvPr>
          <p:cNvCxnSpPr>
            <a:cxnSpLocks/>
          </p:cNvCxnSpPr>
          <p:nvPr/>
        </p:nvCxnSpPr>
        <p:spPr>
          <a:xfrm flipH="1">
            <a:off x="858651" y="6323509"/>
            <a:ext cx="477893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Ok Bağlayıcısı 75">
            <a:extLst>
              <a:ext uri="{FF2B5EF4-FFF2-40B4-BE49-F238E27FC236}">
                <a16:creationId xmlns:a16="http://schemas.microsoft.com/office/drawing/2014/main" id="{2675CD7E-80C9-9963-EAF3-A7B612323EF4}"/>
              </a:ext>
            </a:extLst>
          </p:cNvPr>
          <p:cNvCxnSpPr>
            <a:cxnSpLocks/>
          </p:cNvCxnSpPr>
          <p:nvPr/>
        </p:nvCxnSpPr>
        <p:spPr>
          <a:xfrm flipH="1">
            <a:off x="1336544" y="6390232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Düz Ok Bağlayıcısı 76">
            <a:extLst>
              <a:ext uri="{FF2B5EF4-FFF2-40B4-BE49-F238E27FC236}">
                <a16:creationId xmlns:a16="http://schemas.microsoft.com/office/drawing/2014/main" id="{621ED23C-CAE5-CA35-14B6-B07B7E2D2B37}"/>
              </a:ext>
            </a:extLst>
          </p:cNvPr>
          <p:cNvCxnSpPr>
            <a:cxnSpLocks/>
          </p:cNvCxnSpPr>
          <p:nvPr/>
        </p:nvCxnSpPr>
        <p:spPr>
          <a:xfrm>
            <a:off x="1478426" y="6335947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Düz Ok Bağlayıcısı 86">
            <a:extLst>
              <a:ext uri="{FF2B5EF4-FFF2-40B4-BE49-F238E27FC236}">
                <a16:creationId xmlns:a16="http://schemas.microsoft.com/office/drawing/2014/main" id="{0ECAB37E-503C-C25C-CF30-3DAA085B88AA}"/>
              </a:ext>
            </a:extLst>
          </p:cNvPr>
          <p:cNvCxnSpPr>
            <a:cxnSpLocks/>
          </p:cNvCxnSpPr>
          <p:nvPr/>
        </p:nvCxnSpPr>
        <p:spPr>
          <a:xfrm flipH="1">
            <a:off x="1941816" y="6377794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Düz Ok Bağlayıcısı 87">
            <a:extLst>
              <a:ext uri="{FF2B5EF4-FFF2-40B4-BE49-F238E27FC236}">
                <a16:creationId xmlns:a16="http://schemas.microsoft.com/office/drawing/2014/main" id="{5183BD2B-CFEA-6998-0A94-DC03DF5ED2BE}"/>
              </a:ext>
            </a:extLst>
          </p:cNvPr>
          <p:cNvCxnSpPr>
            <a:cxnSpLocks/>
          </p:cNvCxnSpPr>
          <p:nvPr/>
        </p:nvCxnSpPr>
        <p:spPr>
          <a:xfrm flipH="1">
            <a:off x="2171282" y="6444517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Düz Ok Bağlayıcısı 88">
            <a:extLst>
              <a:ext uri="{FF2B5EF4-FFF2-40B4-BE49-F238E27FC236}">
                <a16:creationId xmlns:a16="http://schemas.microsoft.com/office/drawing/2014/main" id="{BAC09A4B-F4A0-FD90-B4B3-64B69F3E87A3}"/>
              </a:ext>
            </a:extLst>
          </p:cNvPr>
          <p:cNvCxnSpPr>
            <a:cxnSpLocks/>
          </p:cNvCxnSpPr>
          <p:nvPr/>
        </p:nvCxnSpPr>
        <p:spPr>
          <a:xfrm>
            <a:off x="2313164" y="6390232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Düz Ok Bağlayıcısı 93">
            <a:extLst>
              <a:ext uri="{FF2B5EF4-FFF2-40B4-BE49-F238E27FC236}">
                <a16:creationId xmlns:a16="http://schemas.microsoft.com/office/drawing/2014/main" id="{23CA7105-8ACD-6973-BBBA-40A3585C2194}"/>
              </a:ext>
            </a:extLst>
          </p:cNvPr>
          <p:cNvCxnSpPr>
            <a:cxnSpLocks/>
          </p:cNvCxnSpPr>
          <p:nvPr/>
        </p:nvCxnSpPr>
        <p:spPr>
          <a:xfrm>
            <a:off x="2355487" y="6358062"/>
            <a:ext cx="511681" cy="76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Düz Ok Bağlayıcısı 94">
            <a:extLst>
              <a:ext uri="{FF2B5EF4-FFF2-40B4-BE49-F238E27FC236}">
                <a16:creationId xmlns:a16="http://schemas.microsoft.com/office/drawing/2014/main" id="{8D4B4488-6B47-B732-D11B-4585ABAEF3A6}"/>
              </a:ext>
            </a:extLst>
          </p:cNvPr>
          <p:cNvCxnSpPr>
            <a:cxnSpLocks/>
          </p:cNvCxnSpPr>
          <p:nvPr/>
        </p:nvCxnSpPr>
        <p:spPr>
          <a:xfrm>
            <a:off x="3039328" y="6309071"/>
            <a:ext cx="434404" cy="70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Düz Ok Bağlayıcısı 95">
            <a:extLst>
              <a:ext uri="{FF2B5EF4-FFF2-40B4-BE49-F238E27FC236}">
                <a16:creationId xmlns:a16="http://schemas.microsoft.com/office/drawing/2014/main" id="{A285D65F-DE0D-C8DB-5091-AA23AF6356DF}"/>
              </a:ext>
            </a:extLst>
          </p:cNvPr>
          <p:cNvCxnSpPr>
            <a:cxnSpLocks/>
          </p:cNvCxnSpPr>
          <p:nvPr/>
        </p:nvCxnSpPr>
        <p:spPr>
          <a:xfrm flipH="1">
            <a:off x="5104442" y="6264378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Düz Ok Bağlayıcısı 96">
            <a:extLst>
              <a:ext uri="{FF2B5EF4-FFF2-40B4-BE49-F238E27FC236}">
                <a16:creationId xmlns:a16="http://schemas.microsoft.com/office/drawing/2014/main" id="{4AF54783-8E5B-E956-CA52-AA87328CBA47}"/>
              </a:ext>
            </a:extLst>
          </p:cNvPr>
          <p:cNvCxnSpPr>
            <a:cxnSpLocks/>
          </p:cNvCxnSpPr>
          <p:nvPr/>
        </p:nvCxnSpPr>
        <p:spPr>
          <a:xfrm flipH="1">
            <a:off x="5333908" y="6331101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Düz Ok Bağlayıcısı 97">
            <a:extLst>
              <a:ext uri="{FF2B5EF4-FFF2-40B4-BE49-F238E27FC236}">
                <a16:creationId xmlns:a16="http://schemas.microsoft.com/office/drawing/2014/main" id="{919ACA79-DE58-C95D-6077-9BADEAFC03B9}"/>
              </a:ext>
            </a:extLst>
          </p:cNvPr>
          <p:cNvCxnSpPr>
            <a:cxnSpLocks/>
          </p:cNvCxnSpPr>
          <p:nvPr/>
        </p:nvCxnSpPr>
        <p:spPr>
          <a:xfrm>
            <a:off x="5475790" y="6276816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Düz Ok Bağlayıcısı 98">
            <a:extLst>
              <a:ext uri="{FF2B5EF4-FFF2-40B4-BE49-F238E27FC236}">
                <a16:creationId xmlns:a16="http://schemas.microsoft.com/office/drawing/2014/main" id="{234116C5-CE41-B092-E482-96907F181CDF}"/>
              </a:ext>
            </a:extLst>
          </p:cNvPr>
          <p:cNvCxnSpPr>
            <a:cxnSpLocks/>
          </p:cNvCxnSpPr>
          <p:nvPr/>
        </p:nvCxnSpPr>
        <p:spPr>
          <a:xfrm flipH="1">
            <a:off x="5875890" y="6242348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Düz Ok Bağlayıcısı 99">
            <a:extLst>
              <a:ext uri="{FF2B5EF4-FFF2-40B4-BE49-F238E27FC236}">
                <a16:creationId xmlns:a16="http://schemas.microsoft.com/office/drawing/2014/main" id="{07C8ECD9-8CDD-C2E1-22B8-B93DE2BC14F1}"/>
              </a:ext>
            </a:extLst>
          </p:cNvPr>
          <p:cNvCxnSpPr>
            <a:cxnSpLocks/>
          </p:cNvCxnSpPr>
          <p:nvPr/>
        </p:nvCxnSpPr>
        <p:spPr>
          <a:xfrm flipH="1">
            <a:off x="6105356" y="6309071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Düz Ok Bağlayıcısı 100">
            <a:extLst>
              <a:ext uri="{FF2B5EF4-FFF2-40B4-BE49-F238E27FC236}">
                <a16:creationId xmlns:a16="http://schemas.microsoft.com/office/drawing/2014/main" id="{10808DD9-27D0-0DBD-3580-2616D25DBBA3}"/>
              </a:ext>
            </a:extLst>
          </p:cNvPr>
          <p:cNvCxnSpPr>
            <a:cxnSpLocks/>
          </p:cNvCxnSpPr>
          <p:nvPr/>
        </p:nvCxnSpPr>
        <p:spPr>
          <a:xfrm>
            <a:off x="6247238" y="6254786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Düz Ok Bağlayıcısı 101">
            <a:extLst>
              <a:ext uri="{FF2B5EF4-FFF2-40B4-BE49-F238E27FC236}">
                <a16:creationId xmlns:a16="http://schemas.microsoft.com/office/drawing/2014/main" id="{3FD693B6-6FE3-7800-1500-D49401C0C858}"/>
              </a:ext>
            </a:extLst>
          </p:cNvPr>
          <p:cNvCxnSpPr>
            <a:cxnSpLocks/>
          </p:cNvCxnSpPr>
          <p:nvPr/>
        </p:nvCxnSpPr>
        <p:spPr>
          <a:xfrm flipH="1">
            <a:off x="6592548" y="6231377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Düz Ok Bağlayıcısı 102">
            <a:extLst>
              <a:ext uri="{FF2B5EF4-FFF2-40B4-BE49-F238E27FC236}">
                <a16:creationId xmlns:a16="http://schemas.microsoft.com/office/drawing/2014/main" id="{EB780703-F444-56CA-89F9-2C297F2CE5BE}"/>
              </a:ext>
            </a:extLst>
          </p:cNvPr>
          <p:cNvCxnSpPr>
            <a:cxnSpLocks/>
          </p:cNvCxnSpPr>
          <p:nvPr/>
        </p:nvCxnSpPr>
        <p:spPr>
          <a:xfrm flipH="1">
            <a:off x="6822014" y="6298100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Düz Ok Bağlayıcısı 103">
            <a:extLst>
              <a:ext uri="{FF2B5EF4-FFF2-40B4-BE49-F238E27FC236}">
                <a16:creationId xmlns:a16="http://schemas.microsoft.com/office/drawing/2014/main" id="{09295745-7A8C-A9DC-8EC9-FF5449D7BA59}"/>
              </a:ext>
            </a:extLst>
          </p:cNvPr>
          <p:cNvCxnSpPr>
            <a:cxnSpLocks/>
          </p:cNvCxnSpPr>
          <p:nvPr/>
        </p:nvCxnSpPr>
        <p:spPr>
          <a:xfrm>
            <a:off x="6963896" y="6243815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Düz Ok Bağlayıcısı 104">
            <a:extLst>
              <a:ext uri="{FF2B5EF4-FFF2-40B4-BE49-F238E27FC236}">
                <a16:creationId xmlns:a16="http://schemas.microsoft.com/office/drawing/2014/main" id="{FD560F52-361B-D6A2-F102-ADA9614F1CDE}"/>
              </a:ext>
            </a:extLst>
          </p:cNvPr>
          <p:cNvCxnSpPr>
            <a:cxnSpLocks/>
          </p:cNvCxnSpPr>
          <p:nvPr/>
        </p:nvCxnSpPr>
        <p:spPr>
          <a:xfrm flipH="1">
            <a:off x="7590922" y="6283300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Düz Ok Bağlayıcısı 105">
            <a:extLst>
              <a:ext uri="{FF2B5EF4-FFF2-40B4-BE49-F238E27FC236}">
                <a16:creationId xmlns:a16="http://schemas.microsoft.com/office/drawing/2014/main" id="{CCCA543C-E039-6F45-B344-DB0F749DBC8B}"/>
              </a:ext>
            </a:extLst>
          </p:cNvPr>
          <p:cNvCxnSpPr>
            <a:cxnSpLocks/>
          </p:cNvCxnSpPr>
          <p:nvPr/>
        </p:nvCxnSpPr>
        <p:spPr>
          <a:xfrm flipH="1">
            <a:off x="7820388" y="6350023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Düz Ok Bağlayıcısı 107">
            <a:extLst>
              <a:ext uri="{FF2B5EF4-FFF2-40B4-BE49-F238E27FC236}">
                <a16:creationId xmlns:a16="http://schemas.microsoft.com/office/drawing/2014/main" id="{2504FF3A-BBBE-9A32-BCFA-2596C5DA65E0}"/>
              </a:ext>
            </a:extLst>
          </p:cNvPr>
          <p:cNvCxnSpPr>
            <a:cxnSpLocks/>
          </p:cNvCxnSpPr>
          <p:nvPr/>
        </p:nvCxnSpPr>
        <p:spPr>
          <a:xfrm flipH="1">
            <a:off x="8221421" y="6263759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Düz Ok Bağlayıcısı 108">
            <a:extLst>
              <a:ext uri="{FF2B5EF4-FFF2-40B4-BE49-F238E27FC236}">
                <a16:creationId xmlns:a16="http://schemas.microsoft.com/office/drawing/2014/main" id="{F58093CB-F75C-EB57-A297-F9F0A7719B9E}"/>
              </a:ext>
            </a:extLst>
          </p:cNvPr>
          <p:cNvCxnSpPr>
            <a:cxnSpLocks/>
          </p:cNvCxnSpPr>
          <p:nvPr/>
        </p:nvCxnSpPr>
        <p:spPr>
          <a:xfrm flipH="1">
            <a:off x="8450887" y="6330482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Düz Ok Bağlayıcısı 109">
            <a:extLst>
              <a:ext uri="{FF2B5EF4-FFF2-40B4-BE49-F238E27FC236}">
                <a16:creationId xmlns:a16="http://schemas.microsoft.com/office/drawing/2014/main" id="{76507809-2D24-3A2E-69C5-7F6D4229990E}"/>
              </a:ext>
            </a:extLst>
          </p:cNvPr>
          <p:cNvCxnSpPr>
            <a:cxnSpLocks/>
          </p:cNvCxnSpPr>
          <p:nvPr/>
        </p:nvCxnSpPr>
        <p:spPr>
          <a:xfrm>
            <a:off x="8592769" y="6276197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Düz Ok Bağlayıcısı 111">
            <a:extLst>
              <a:ext uri="{FF2B5EF4-FFF2-40B4-BE49-F238E27FC236}">
                <a16:creationId xmlns:a16="http://schemas.microsoft.com/office/drawing/2014/main" id="{CC04701D-5EB5-8D4D-782B-8258C53D664B}"/>
              </a:ext>
            </a:extLst>
          </p:cNvPr>
          <p:cNvCxnSpPr>
            <a:cxnSpLocks/>
          </p:cNvCxnSpPr>
          <p:nvPr/>
        </p:nvCxnSpPr>
        <p:spPr>
          <a:xfrm flipH="1">
            <a:off x="9207951" y="6277291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Düz Ok Bağlayıcısı 112">
            <a:extLst>
              <a:ext uri="{FF2B5EF4-FFF2-40B4-BE49-F238E27FC236}">
                <a16:creationId xmlns:a16="http://schemas.microsoft.com/office/drawing/2014/main" id="{2A5C7934-E997-2F64-4263-76AC1AF22EB6}"/>
              </a:ext>
            </a:extLst>
          </p:cNvPr>
          <p:cNvCxnSpPr>
            <a:cxnSpLocks/>
          </p:cNvCxnSpPr>
          <p:nvPr/>
        </p:nvCxnSpPr>
        <p:spPr>
          <a:xfrm>
            <a:off x="9349833" y="6223006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Düz Ok Bağlayıcısı 114">
            <a:extLst>
              <a:ext uri="{FF2B5EF4-FFF2-40B4-BE49-F238E27FC236}">
                <a16:creationId xmlns:a16="http://schemas.microsoft.com/office/drawing/2014/main" id="{F3509026-DA3C-2654-7885-B2DE49C4684E}"/>
              </a:ext>
            </a:extLst>
          </p:cNvPr>
          <p:cNvCxnSpPr>
            <a:cxnSpLocks/>
          </p:cNvCxnSpPr>
          <p:nvPr/>
        </p:nvCxnSpPr>
        <p:spPr>
          <a:xfrm>
            <a:off x="9915321" y="6298100"/>
            <a:ext cx="0" cy="58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Düz Ok Bağlayıcısı 117">
            <a:extLst>
              <a:ext uri="{FF2B5EF4-FFF2-40B4-BE49-F238E27FC236}">
                <a16:creationId xmlns:a16="http://schemas.microsoft.com/office/drawing/2014/main" id="{7C0B9293-E402-0077-B6AE-A5E65E252C55}"/>
              </a:ext>
            </a:extLst>
          </p:cNvPr>
          <p:cNvCxnSpPr>
            <a:cxnSpLocks/>
          </p:cNvCxnSpPr>
          <p:nvPr/>
        </p:nvCxnSpPr>
        <p:spPr>
          <a:xfrm flipH="1">
            <a:off x="10745360" y="6253374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Düz Ok Bağlayıcısı 118">
            <a:extLst>
              <a:ext uri="{FF2B5EF4-FFF2-40B4-BE49-F238E27FC236}">
                <a16:creationId xmlns:a16="http://schemas.microsoft.com/office/drawing/2014/main" id="{B8C858A4-3597-FEF4-EB0F-88852A8B89E0}"/>
              </a:ext>
            </a:extLst>
          </p:cNvPr>
          <p:cNvCxnSpPr>
            <a:cxnSpLocks/>
          </p:cNvCxnSpPr>
          <p:nvPr/>
        </p:nvCxnSpPr>
        <p:spPr>
          <a:xfrm flipH="1">
            <a:off x="10975817" y="6279089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Düz Ok Bağlayıcısı 119">
            <a:extLst>
              <a:ext uri="{FF2B5EF4-FFF2-40B4-BE49-F238E27FC236}">
                <a16:creationId xmlns:a16="http://schemas.microsoft.com/office/drawing/2014/main" id="{52C930BF-1D28-ACB4-E2F3-1C926BBB15B7}"/>
              </a:ext>
            </a:extLst>
          </p:cNvPr>
          <p:cNvCxnSpPr>
            <a:cxnSpLocks/>
          </p:cNvCxnSpPr>
          <p:nvPr/>
        </p:nvCxnSpPr>
        <p:spPr>
          <a:xfrm>
            <a:off x="11096828" y="6276197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Düz Ok Bağlayıcısı 120">
            <a:extLst>
              <a:ext uri="{FF2B5EF4-FFF2-40B4-BE49-F238E27FC236}">
                <a16:creationId xmlns:a16="http://schemas.microsoft.com/office/drawing/2014/main" id="{D8445652-FF53-7047-8B14-286807BA1774}"/>
              </a:ext>
            </a:extLst>
          </p:cNvPr>
          <p:cNvCxnSpPr>
            <a:cxnSpLocks/>
          </p:cNvCxnSpPr>
          <p:nvPr/>
        </p:nvCxnSpPr>
        <p:spPr>
          <a:xfrm flipH="1">
            <a:off x="11483519" y="6242348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Düz Ok Bağlayıcısı 121">
            <a:extLst>
              <a:ext uri="{FF2B5EF4-FFF2-40B4-BE49-F238E27FC236}">
                <a16:creationId xmlns:a16="http://schemas.microsoft.com/office/drawing/2014/main" id="{8F9C33DB-CB50-F67D-2E31-332E4B1474CC}"/>
              </a:ext>
            </a:extLst>
          </p:cNvPr>
          <p:cNvCxnSpPr>
            <a:cxnSpLocks/>
          </p:cNvCxnSpPr>
          <p:nvPr/>
        </p:nvCxnSpPr>
        <p:spPr>
          <a:xfrm flipH="1">
            <a:off x="11712985" y="6309071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Düz Ok Bağlayıcısı 122">
            <a:extLst>
              <a:ext uri="{FF2B5EF4-FFF2-40B4-BE49-F238E27FC236}">
                <a16:creationId xmlns:a16="http://schemas.microsoft.com/office/drawing/2014/main" id="{8FBD5470-E499-852A-573C-1A765D87852F}"/>
              </a:ext>
            </a:extLst>
          </p:cNvPr>
          <p:cNvCxnSpPr>
            <a:cxnSpLocks/>
          </p:cNvCxnSpPr>
          <p:nvPr/>
        </p:nvCxnSpPr>
        <p:spPr>
          <a:xfrm>
            <a:off x="11854867" y="6254786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2B94AD1E-50ED-A86E-4BE6-CF0AE2BEC8FB}"/>
              </a:ext>
            </a:extLst>
          </p:cNvPr>
          <p:cNvSpPr/>
          <p:nvPr/>
        </p:nvSpPr>
        <p:spPr>
          <a:xfrm>
            <a:off x="725087" y="708940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899DA3B-AD6C-0DE3-747F-8DBCE8074CDE}"/>
              </a:ext>
            </a:extLst>
          </p:cNvPr>
          <p:cNvSpPr/>
          <p:nvPr/>
        </p:nvSpPr>
        <p:spPr>
          <a:xfrm>
            <a:off x="1199887" y="707263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E2C1CD0-6BFD-716D-46D4-30746D347750}"/>
              </a:ext>
            </a:extLst>
          </p:cNvPr>
          <p:cNvSpPr/>
          <p:nvPr/>
        </p:nvSpPr>
        <p:spPr>
          <a:xfrm>
            <a:off x="1581166" y="705107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334BC89-829B-B0A7-BAC3-EC1ED1CF53B8}"/>
              </a:ext>
            </a:extLst>
          </p:cNvPr>
          <p:cNvSpPr/>
          <p:nvPr/>
        </p:nvSpPr>
        <p:spPr>
          <a:xfrm>
            <a:off x="1850494" y="710839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F1EF438-8206-1EEF-61B8-29B4CEC27159}"/>
              </a:ext>
            </a:extLst>
          </p:cNvPr>
          <p:cNvSpPr/>
          <p:nvPr/>
        </p:nvSpPr>
        <p:spPr>
          <a:xfrm>
            <a:off x="2117622" y="7112843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C6732D13-1FD5-F184-F93F-8DE1F10CD9CF}"/>
              </a:ext>
            </a:extLst>
          </p:cNvPr>
          <p:cNvSpPr/>
          <p:nvPr/>
        </p:nvSpPr>
        <p:spPr>
          <a:xfrm>
            <a:off x="2415516" y="707963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B0A6D40-6254-8B21-2AD5-2B6474E45CF2}"/>
              </a:ext>
            </a:extLst>
          </p:cNvPr>
          <p:cNvSpPr/>
          <p:nvPr/>
        </p:nvSpPr>
        <p:spPr>
          <a:xfrm>
            <a:off x="2698399" y="7112942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CEDF0A4-1366-07DA-4612-D03E106EF5CF}"/>
              </a:ext>
            </a:extLst>
          </p:cNvPr>
          <p:cNvSpPr/>
          <p:nvPr/>
        </p:nvSpPr>
        <p:spPr>
          <a:xfrm>
            <a:off x="3408673" y="7043492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5CD6D81-5891-0FCD-CD40-5E9E8E3631EA}"/>
              </a:ext>
            </a:extLst>
          </p:cNvPr>
          <p:cNvSpPr/>
          <p:nvPr/>
        </p:nvSpPr>
        <p:spPr>
          <a:xfrm>
            <a:off x="4926105" y="703942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6D25805-E4E3-BFF2-4941-E22F16DB6FEC}"/>
              </a:ext>
            </a:extLst>
          </p:cNvPr>
          <p:cNvSpPr/>
          <p:nvPr/>
        </p:nvSpPr>
        <p:spPr>
          <a:xfrm>
            <a:off x="5249943" y="703294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26E3E83-791E-B281-B1FA-DCC6FD55CC73}"/>
              </a:ext>
            </a:extLst>
          </p:cNvPr>
          <p:cNvSpPr/>
          <p:nvPr/>
        </p:nvSpPr>
        <p:spPr>
          <a:xfrm>
            <a:off x="5553818" y="705107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5483180-3F80-47FD-E8F5-4B633FA5FF57}"/>
              </a:ext>
            </a:extLst>
          </p:cNvPr>
          <p:cNvSpPr/>
          <p:nvPr/>
        </p:nvSpPr>
        <p:spPr>
          <a:xfrm>
            <a:off x="5782536" y="7012331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4E3CCC7-78FD-0E60-F913-BFC493201D42}"/>
              </a:ext>
            </a:extLst>
          </p:cNvPr>
          <p:cNvSpPr/>
          <p:nvPr/>
        </p:nvSpPr>
        <p:spPr>
          <a:xfrm>
            <a:off x="6030074" y="703942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37A9D37-7E23-4252-FDB9-5617CE01EDCC}"/>
              </a:ext>
            </a:extLst>
          </p:cNvPr>
          <p:cNvSpPr/>
          <p:nvPr/>
        </p:nvSpPr>
        <p:spPr>
          <a:xfrm>
            <a:off x="6305619" y="702036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CC4817D-ABD0-7EDD-3D74-9565B3A1A205}"/>
              </a:ext>
            </a:extLst>
          </p:cNvPr>
          <p:cNvSpPr/>
          <p:nvPr/>
        </p:nvSpPr>
        <p:spPr>
          <a:xfrm>
            <a:off x="6584153" y="7012330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D13F2AA-5492-9C9E-584D-9A672F024C8B}"/>
              </a:ext>
            </a:extLst>
          </p:cNvPr>
          <p:cNvSpPr/>
          <p:nvPr/>
        </p:nvSpPr>
        <p:spPr>
          <a:xfrm>
            <a:off x="6800461" y="697795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0F8EDAD-6DD4-8656-A766-6CC483D2A423}"/>
              </a:ext>
            </a:extLst>
          </p:cNvPr>
          <p:cNvSpPr/>
          <p:nvPr/>
        </p:nvSpPr>
        <p:spPr>
          <a:xfrm>
            <a:off x="7047999" y="702036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DB565A6-984A-CE8E-6EF9-B54ABE8939AE}"/>
              </a:ext>
            </a:extLst>
          </p:cNvPr>
          <p:cNvSpPr/>
          <p:nvPr/>
        </p:nvSpPr>
        <p:spPr>
          <a:xfrm>
            <a:off x="7393881" y="705107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AA13517-1348-ACE9-DCBB-0B22AFA4AA3F}"/>
              </a:ext>
            </a:extLst>
          </p:cNvPr>
          <p:cNvSpPr/>
          <p:nvPr/>
        </p:nvSpPr>
        <p:spPr>
          <a:xfrm>
            <a:off x="7674718" y="705107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E934C6C-5954-C1ED-FFFF-EEC6FBE5ABED}"/>
              </a:ext>
            </a:extLst>
          </p:cNvPr>
          <p:cNvSpPr/>
          <p:nvPr/>
        </p:nvSpPr>
        <p:spPr>
          <a:xfrm>
            <a:off x="8071155" y="7020440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95701EE-C86B-AC79-B951-240F1F48565B}"/>
              </a:ext>
            </a:extLst>
          </p:cNvPr>
          <p:cNvSpPr/>
          <p:nvPr/>
        </p:nvSpPr>
        <p:spPr>
          <a:xfrm>
            <a:off x="8330209" y="7020440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FDEFB2C-0168-6559-DCAB-9ADE0B84E9AB}"/>
              </a:ext>
            </a:extLst>
          </p:cNvPr>
          <p:cNvSpPr/>
          <p:nvPr/>
        </p:nvSpPr>
        <p:spPr>
          <a:xfrm>
            <a:off x="8691461" y="699942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252EEA7-0537-8AA4-9315-796ED9BB6750}"/>
              </a:ext>
            </a:extLst>
          </p:cNvPr>
          <p:cNvSpPr/>
          <p:nvPr/>
        </p:nvSpPr>
        <p:spPr>
          <a:xfrm>
            <a:off x="9031659" y="699942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F20068F-B678-4C0E-36C6-B2F10DB112F9}"/>
              </a:ext>
            </a:extLst>
          </p:cNvPr>
          <p:cNvSpPr/>
          <p:nvPr/>
        </p:nvSpPr>
        <p:spPr>
          <a:xfrm>
            <a:off x="9467120" y="7020440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64AC54B-F828-6BD7-D929-F90F2BD98116}"/>
              </a:ext>
            </a:extLst>
          </p:cNvPr>
          <p:cNvSpPr/>
          <p:nvPr/>
        </p:nvSpPr>
        <p:spPr>
          <a:xfrm>
            <a:off x="9809581" y="7012329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25A92FC-2B66-E6BC-1328-2ED1BAF8B38A}"/>
              </a:ext>
            </a:extLst>
          </p:cNvPr>
          <p:cNvSpPr/>
          <p:nvPr/>
        </p:nvSpPr>
        <p:spPr>
          <a:xfrm>
            <a:off x="10592965" y="703942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32DAAD-1D9A-55B8-3F24-C3C064AC729B}"/>
              </a:ext>
            </a:extLst>
          </p:cNvPr>
          <p:cNvSpPr/>
          <p:nvPr/>
        </p:nvSpPr>
        <p:spPr>
          <a:xfrm>
            <a:off x="10891835" y="7020440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CE7B6C9-BC1B-0233-2FB0-F7C21F9E57D1}"/>
              </a:ext>
            </a:extLst>
          </p:cNvPr>
          <p:cNvSpPr/>
          <p:nvPr/>
        </p:nvSpPr>
        <p:spPr>
          <a:xfrm>
            <a:off x="11158963" y="699942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F4B34D2-AA72-58D9-077D-A4417B3BC489}"/>
              </a:ext>
            </a:extLst>
          </p:cNvPr>
          <p:cNvSpPr/>
          <p:nvPr/>
        </p:nvSpPr>
        <p:spPr>
          <a:xfrm>
            <a:off x="11432208" y="7009119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0498A88-E041-3386-1A45-7F63509858B9}"/>
              </a:ext>
            </a:extLst>
          </p:cNvPr>
          <p:cNvSpPr/>
          <p:nvPr/>
        </p:nvSpPr>
        <p:spPr>
          <a:xfrm>
            <a:off x="11700468" y="7020440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C1A95B7-ECD8-15E4-E07D-6C1A577A98D7}"/>
              </a:ext>
            </a:extLst>
          </p:cNvPr>
          <p:cNvSpPr/>
          <p:nvPr/>
        </p:nvSpPr>
        <p:spPr>
          <a:xfrm>
            <a:off x="12045118" y="7040442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Düz Ok Bağlayıcısı 155">
            <a:extLst>
              <a:ext uri="{FF2B5EF4-FFF2-40B4-BE49-F238E27FC236}">
                <a16:creationId xmlns:a16="http://schemas.microsoft.com/office/drawing/2014/main" id="{76AFBE26-E155-E5C8-ECDF-50025AD98858}"/>
              </a:ext>
            </a:extLst>
          </p:cNvPr>
          <p:cNvCxnSpPr>
            <a:cxnSpLocks/>
          </p:cNvCxnSpPr>
          <p:nvPr/>
        </p:nvCxnSpPr>
        <p:spPr>
          <a:xfrm>
            <a:off x="2925719" y="6338736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7EC140F2-ADA7-0A58-CF8E-24D87B597DEB}"/>
              </a:ext>
            </a:extLst>
          </p:cNvPr>
          <p:cNvSpPr/>
          <p:nvPr/>
        </p:nvSpPr>
        <p:spPr>
          <a:xfrm>
            <a:off x="3047253" y="708940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Metin kutusu 159">
            <a:extLst>
              <a:ext uri="{FF2B5EF4-FFF2-40B4-BE49-F238E27FC236}">
                <a16:creationId xmlns:a16="http://schemas.microsoft.com/office/drawing/2014/main" id="{E9BF0B8A-DABB-17C3-84D5-78A2902A104D}"/>
              </a:ext>
            </a:extLst>
          </p:cNvPr>
          <p:cNvSpPr txBox="1"/>
          <p:nvPr/>
        </p:nvSpPr>
        <p:spPr>
          <a:xfrm>
            <a:off x="5059669" y="3123344"/>
            <a:ext cx="88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Metin kutusu 160">
            <a:extLst>
              <a:ext uri="{FF2B5EF4-FFF2-40B4-BE49-F238E27FC236}">
                <a16:creationId xmlns:a16="http://schemas.microsoft.com/office/drawing/2014/main" id="{2DAC5E62-3AB7-3949-F545-CCF0F5FA82E9}"/>
              </a:ext>
            </a:extLst>
          </p:cNvPr>
          <p:cNvSpPr txBox="1"/>
          <p:nvPr/>
        </p:nvSpPr>
        <p:spPr>
          <a:xfrm>
            <a:off x="2617575" y="4366517"/>
            <a:ext cx="82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Metin kutusu 161">
            <a:extLst>
              <a:ext uri="{FF2B5EF4-FFF2-40B4-BE49-F238E27FC236}">
                <a16:creationId xmlns:a16="http://schemas.microsoft.com/office/drawing/2014/main" id="{110E8F76-A6A6-53AB-3B21-3669B3D7D5DA}"/>
              </a:ext>
            </a:extLst>
          </p:cNvPr>
          <p:cNvSpPr txBox="1"/>
          <p:nvPr/>
        </p:nvSpPr>
        <p:spPr>
          <a:xfrm>
            <a:off x="1399409" y="5469239"/>
            <a:ext cx="718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Metin kutusu 162">
            <a:extLst>
              <a:ext uri="{FF2B5EF4-FFF2-40B4-BE49-F238E27FC236}">
                <a16:creationId xmlns:a16="http://schemas.microsoft.com/office/drawing/2014/main" id="{47D617F0-78AB-7F32-297A-A38EB833217C}"/>
              </a:ext>
            </a:extLst>
          </p:cNvPr>
          <p:cNvSpPr txBox="1"/>
          <p:nvPr/>
        </p:nvSpPr>
        <p:spPr>
          <a:xfrm>
            <a:off x="495312" y="6616557"/>
            <a:ext cx="78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42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600" y="115497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Yapay Zeka Oyunlarının Kullanım Alanları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75000" y="2708876"/>
            <a:ext cx="7122200" cy="887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Eğitim: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Yapay zeka oyunları, öğrencilerin problem çözme, stratejik düşünme ve analitik becerilerini geliştirmelerine yardımcı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olabilir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Örneğin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dil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öğrenme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,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matematik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gibi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75000" y="4520774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Tıp: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Sağlık sektöründe, yapay zeka oyunları, cerrahi eğitim ve hasta simülasyonlarında kullanılabilir.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75001" y="5669448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Askeri Uygulamalar: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Askeri eğitimde, askerlerin taktiksel becerileri geliştirmek için yapay zeka oyunları kullanılabilir.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Minimax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ağacı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her zaman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dengeli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değildir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Genellikle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zaman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içerisinde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fiğürleri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azalan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ağaç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uzunlukları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farklıdır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önemli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rakiplerin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aynı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fonksiyonuna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sahip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olmaları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herbirinin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kendi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açısından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MAX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gidişler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VEYA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düğümlere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, MIN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VE </a:t>
            </a:r>
            <a:r>
              <a:rPr lang="en-US" sz="2400" b="1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düğümlere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uygun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gelmektedir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Minimaks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algoritması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yinelimeli-derinine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arama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yardımıyla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gerçekleştirilir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Ancak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herhangi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seviyede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maksimum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seçilirken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seviyenin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altında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üstündeki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seviyelerde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minimum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seçilecektir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oyuncusu: en yüksek değere; MIN oyuncusu en düşük değere doğru hamlelerini yapmayı amaçlar.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223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Tic-Tac-Toe</a:t>
            </a: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oyuncusunun ‘X’, MIN oyuncusunun ‘O’ hamleleri yaptığını varsayalım: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İlk olarak oyunu MAX oyuncusu başlayacak.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Derinlik sınırı değeri 2 için, tüm olası düğümleri oluşturup statik değerlendirme fonksiyonunu uygulayalım: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Statik değerlendirme fonksiyonu: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e(p) = MAX oyuncusu için halen tamamlanabilir olan toplam satır, sütun ve köşegen sayısı – MIN oyuncusu için halen tamamlanabilir olan toplam satır, sütun ve köşegen sayısı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e(p) =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Eğer p düğümü MAX oyuncusu için kazanma ise.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e(p) = 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Eğer p düğümü MIN oyuncusu için kazanma ise.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884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Tic-Tac-Toe</a:t>
            </a:r>
            <a:endParaRPr lang="en-US" sz="22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03B222A-DC80-A8DD-2983-5D05BCFF8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556" y="383123"/>
            <a:ext cx="7010614" cy="74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5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E07DCEE4-E352-F9F6-AC96-890EF0ED036F}"/>
              </a:ext>
            </a:extLst>
          </p:cNvPr>
          <p:cNvSpPr/>
          <p:nvPr/>
        </p:nvSpPr>
        <p:spPr>
          <a:xfrm>
            <a:off x="1760220" y="1621036"/>
            <a:ext cx="68268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Alfa Beta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Budama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9DB7CF15-D512-9EAC-1049-64E6B272DE2A}"/>
              </a:ext>
            </a:extLst>
          </p:cNvPr>
          <p:cNvSpPr/>
          <p:nvPr/>
        </p:nvSpPr>
        <p:spPr>
          <a:xfrm>
            <a:off x="1760220" y="2759750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91885FCE-19F5-7CA8-719C-147590EC9DBE}"/>
              </a:ext>
            </a:extLst>
          </p:cNvPr>
          <p:cNvSpPr/>
          <p:nvPr/>
        </p:nvSpPr>
        <p:spPr>
          <a:xfrm>
            <a:off x="1982391" y="2981920"/>
            <a:ext cx="31247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Alfa-Beta Budama Nedir?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F9CC4664-7BC2-D9CE-ADFE-8324245CA574}"/>
              </a:ext>
            </a:extLst>
          </p:cNvPr>
          <p:cNvSpPr/>
          <p:nvPr/>
        </p:nvSpPr>
        <p:spPr>
          <a:xfrm>
            <a:off x="1982391" y="3462338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Alfa-beta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budama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, min-max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algoritmasının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performansını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artırmak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için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kullanılan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bir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tekniktir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5189E383-B7E1-B5E0-D268-94D7A0E24531}"/>
              </a:ext>
            </a:extLst>
          </p:cNvPr>
          <p:cNvSpPr/>
          <p:nvPr/>
        </p:nvSpPr>
        <p:spPr>
          <a:xfrm>
            <a:off x="7426285" y="2759750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023D6876-E122-E21A-6A99-67F0BFB897F8}"/>
              </a:ext>
            </a:extLst>
          </p:cNvPr>
          <p:cNvSpPr/>
          <p:nvPr/>
        </p:nvSpPr>
        <p:spPr>
          <a:xfrm>
            <a:off x="7648456" y="29819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Nasıl Çalışır?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A2C964FD-73C9-9FFE-09F2-BFD485089964}"/>
              </a:ext>
            </a:extLst>
          </p:cNvPr>
          <p:cNvSpPr/>
          <p:nvPr/>
        </p:nvSpPr>
        <p:spPr>
          <a:xfrm>
            <a:off x="7648456" y="3462338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İleriye doğru bir hareket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ağacı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olusturur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ve potansiyel hamlelerin analizini yapar.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8">
            <a:extLst>
              <a:ext uri="{FF2B5EF4-FFF2-40B4-BE49-F238E27FC236}">
                <a16:creationId xmlns:a16="http://schemas.microsoft.com/office/drawing/2014/main" id="{9AA456E2-356A-2F8B-574F-5849847723AA}"/>
              </a:ext>
            </a:extLst>
          </p:cNvPr>
          <p:cNvSpPr/>
          <p:nvPr/>
        </p:nvSpPr>
        <p:spPr>
          <a:xfrm>
            <a:off x="1760220" y="4972883"/>
            <a:ext cx="5443895" cy="19909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B8C2218E-2C14-7928-7F17-C67071FFDF45}"/>
              </a:ext>
            </a:extLst>
          </p:cNvPr>
          <p:cNvSpPr/>
          <p:nvPr/>
        </p:nvSpPr>
        <p:spPr>
          <a:xfrm>
            <a:off x="1982391" y="51950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Avantajları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72AC5447-4CEE-EFDA-F1F2-AF2FA4F6E64E}"/>
              </a:ext>
            </a:extLst>
          </p:cNvPr>
          <p:cNvSpPr/>
          <p:nvPr/>
        </p:nvSpPr>
        <p:spPr>
          <a:xfrm>
            <a:off x="1982391" y="5675471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Performansı artırır ve min-max algoritmasının hesaplama süresini azaltır.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11">
            <a:extLst>
              <a:ext uri="{FF2B5EF4-FFF2-40B4-BE49-F238E27FC236}">
                <a16:creationId xmlns:a16="http://schemas.microsoft.com/office/drawing/2014/main" id="{F3FED02A-A536-23B1-E891-81434051A747}"/>
              </a:ext>
            </a:extLst>
          </p:cNvPr>
          <p:cNvSpPr/>
          <p:nvPr/>
        </p:nvSpPr>
        <p:spPr>
          <a:xfrm>
            <a:off x="7426285" y="4972883"/>
            <a:ext cx="5443895" cy="19909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FD89FE19-9ED6-6FF6-361C-546D4EB7BA4B}"/>
              </a:ext>
            </a:extLst>
          </p:cNvPr>
          <p:cNvSpPr/>
          <p:nvPr/>
        </p:nvSpPr>
        <p:spPr>
          <a:xfrm>
            <a:off x="7648456" y="51950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Dezavantajları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13">
            <a:extLst>
              <a:ext uri="{FF2B5EF4-FFF2-40B4-BE49-F238E27FC236}">
                <a16:creationId xmlns:a16="http://schemas.microsoft.com/office/drawing/2014/main" id="{596688C7-8AF4-07E6-8E2E-107CA3203883}"/>
              </a:ext>
            </a:extLst>
          </p:cNvPr>
          <p:cNvSpPr/>
          <p:nvPr/>
        </p:nvSpPr>
        <p:spPr>
          <a:xfrm>
            <a:off x="7648456" y="5675471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Karmaşık oyun ağaçlarında optimize edilmesi zor olabilir.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54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Alfa Beta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Budama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Tüm ağacın (yukarıdan aşağıya doğru derinine) oluşturulmasına ve değerlerin tüm ağaç boyu yayılmasına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gerek kalmayabilir.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Edinilmiş bazı değerler ,ağacın üretilmemiş kısımlarının fazla olduğu ve üretilmesine gerek kalmadığı bilgisini verebilir.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799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Temel fikir: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oyun ağacında her bir düğüme bakmadan da doğru çözümü bulmak mümkündür. Bu halde ağacın bakılmayan kısmı budanmış oluyor.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3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12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Alfa Beta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Budama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iki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değişkenin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kullanılması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oyuncular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(MAX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MIN)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durumlarını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ifade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sezgisel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fonksiyonun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değerlendirilmesi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ilişkilidir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Alfa-Beta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yönteminin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ana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amacı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mutlak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biçimde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iyi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değil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kötü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olmayan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gidişin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bulunmasıdır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Burada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alfa MAX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oyuncusu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garantilenmiş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küçük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değerlendirmedir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Beta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MAX’ın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alabileceği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fonksiyon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değerlerinin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büyüğüdür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MIN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açısından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ele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alındığında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B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garantilenmiş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içerisinden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kötüsüdür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Böylece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aranan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fonksiyon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değeri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[</a:t>
            </a:r>
            <a:r>
              <a:rPr lang="el-GR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α</a:t>
            </a:r>
            <a:r>
              <a:rPr lang="en-US" sz="2400" b="1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,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ß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aralığı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dışında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olursa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araştırılan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durumun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önem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taşımadığını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308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549" y="-3326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Alfa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Kesim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>
              <a:lnSpc>
                <a:spcPts val="2799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Eğer güncel minimum değer, daha sonra gelen düğümün maksimum değerinden küçükse; o zaman sağ alt ağaca bakmaya gerek yoktur.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BB6E0487-0DA5-9D1A-5893-F95E27DF4752}"/>
              </a:ext>
            </a:extLst>
          </p:cNvPr>
          <p:cNvCxnSpPr>
            <a:cxnSpLocks/>
          </p:cNvCxnSpPr>
          <p:nvPr/>
        </p:nvCxnSpPr>
        <p:spPr>
          <a:xfrm flipH="1">
            <a:off x="4716103" y="3607650"/>
            <a:ext cx="707204" cy="54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63FA20A-941A-77F7-9726-9FA562E3E61C}"/>
              </a:ext>
            </a:extLst>
          </p:cNvPr>
          <p:cNvSpPr/>
          <p:nvPr/>
        </p:nvSpPr>
        <p:spPr>
          <a:xfrm>
            <a:off x="4486779" y="4164411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E4766A-C58B-EE64-5A89-0CFE5406834C}"/>
              </a:ext>
            </a:extLst>
          </p:cNvPr>
          <p:cNvSpPr/>
          <p:nvPr/>
        </p:nvSpPr>
        <p:spPr>
          <a:xfrm>
            <a:off x="5402759" y="336693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B14BC52-27DE-059C-E49D-F783266EFEE5}"/>
              </a:ext>
            </a:extLst>
          </p:cNvPr>
          <p:cNvCxnSpPr>
            <a:cxnSpLocks/>
          </p:cNvCxnSpPr>
          <p:nvPr/>
        </p:nvCxnSpPr>
        <p:spPr>
          <a:xfrm>
            <a:off x="5669887" y="3598700"/>
            <a:ext cx="686656" cy="56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EC286A9-336B-AC87-CF9A-30002595CED0}"/>
              </a:ext>
            </a:extLst>
          </p:cNvPr>
          <p:cNvSpPr/>
          <p:nvPr/>
        </p:nvSpPr>
        <p:spPr>
          <a:xfrm>
            <a:off x="6255413" y="4162995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9190439E-0C9E-C30D-C4EC-4B621077AB0B}"/>
              </a:ext>
            </a:extLst>
          </p:cNvPr>
          <p:cNvCxnSpPr>
            <a:cxnSpLocks/>
          </p:cNvCxnSpPr>
          <p:nvPr/>
        </p:nvCxnSpPr>
        <p:spPr>
          <a:xfrm flipH="1">
            <a:off x="3847559" y="4362745"/>
            <a:ext cx="707204" cy="54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35373CC0-B7B1-46C4-C53D-3D84C472D847}"/>
              </a:ext>
            </a:extLst>
          </p:cNvPr>
          <p:cNvCxnSpPr>
            <a:cxnSpLocks/>
          </p:cNvCxnSpPr>
          <p:nvPr/>
        </p:nvCxnSpPr>
        <p:spPr>
          <a:xfrm>
            <a:off x="4683750" y="4356044"/>
            <a:ext cx="565793" cy="59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EF3FD6A-00AC-EE9C-B5EA-067868307290}"/>
              </a:ext>
            </a:extLst>
          </p:cNvPr>
          <p:cNvSpPr/>
          <p:nvPr/>
        </p:nvSpPr>
        <p:spPr>
          <a:xfrm>
            <a:off x="3713995" y="494722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7DD785-B67D-F291-2862-A5D485DBBB72}"/>
              </a:ext>
            </a:extLst>
          </p:cNvPr>
          <p:cNvSpPr/>
          <p:nvPr/>
        </p:nvSpPr>
        <p:spPr>
          <a:xfrm>
            <a:off x="5113635" y="496278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E6C55672-7C99-4159-ED87-ADD75CEEEEB1}"/>
              </a:ext>
            </a:extLst>
          </p:cNvPr>
          <p:cNvCxnSpPr>
            <a:cxnSpLocks/>
          </p:cNvCxnSpPr>
          <p:nvPr/>
        </p:nvCxnSpPr>
        <p:spPr>
          <a:xfrm flipH="1">
            <a:off x="6076634" y="4436714"/>
            <a:ext cx="263906" cy="56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2F940E82-D2F2-6632-3885-D119C07BA7E9}"/>
              </a:ext>
            </a:extLst>
          </p:cNvPr>
          <p:cNvCxnSpPr>
            <a:cxnSpLocks/>
          </p:cNvCxnSpPr>
          <p:nvPr/>
        </p:nvCxnSpPr>
        <p:spPr>
          <a:xfrm>
            <a:off x="6426913" y="4407355"/>
            <a:ext cx="0" cy="67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E16BEAC5-1864-E5D0-81FB-46F3CF0A676A}"/>
              </a:ext>
            </a:extLst>
          </p:cNvPr>
          <p:cNvSpPr txBox="1"/>
          <p:nvPr/>
        </p:nvSpPr>
        <p:spPr>
          <a:xfrm>
            <a:off x="6688476" y="4715838"/>
            <a:ext cx="110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64F30703-2DB4-F961-F09A-95A2DF977C0D}"/>
              </a:ext>
            </a:extLst>
          </p:cNvPr>
          <p:cNvCxnSpPr>
            <a:cxnSpLocks/>
          </p:cNvCxnSpPr>
          <p:nvPr/>
        </p:nvCxnSpPr>
        <p:spPr>
          <a:xfrm>
            <a:off x="6511532" y="4313182"/>
            <a:ext cx="384707" cy="76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D1D40AC-BE27-D566-BE2B-6D2B3C90B8F1}"/>
              </a:ext>
            </a:extLst>
          </p:cNvPr>
          <p:cNvSpPr/>
          <p:nvPr/>
        </p:nvSpPr>
        <p:spPr>
          <a:xfrm>
            <a:off x="5879651" y="498385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BABB793-C7AE-7CFB-E43C-4A530E80A467}"/>
              </a:ext>
            </a:extLst>
          </p:cNvPr>
          <p:cNvSpPr txBox="1"/>
          <p:nvPr/>
        </p:nvSpPr>
        <p:spPr>
          <a:xfrm>
            <a:off x="5879651" y="3270047"/>
            <a:ext cx="155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MIN=&lt;3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D011B413-8A96-141D-80E4-73AA3586298E}"/>
              </a:ext>
            </a:extLst>
          </p:cNvPr>
          <p:cNvSpPr txBox="1"/>
          <p:nvPr/>
        </p:nvSpPr>
        <p:spPr>
          <a:xfrm>
            <a:off x="6688476" y="4039075"/>
            <a:ext cx="158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MAX&gt;=-5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erbest Form: Şekil 40">
            <a:extLst>
              <a:ext uri="{FF2B5EF4-FFF2-40B4-BE49-F238E27FC236}">
                <a16:creationId xmlns:a16="http://schemas.microsoft.com/office/drawing/2014/main" id="{BE42043B-E2A4-3C83-9C57-BDE905567C4A}"/>
              </a:ext>
            </a:extLst>
          </p:cNvPr>
          <p:cNvSpPr/>
          <p:nvPr/>
        </p:nvSpPr>
        <p:spPr>
          <a:xfrm>
            <a:off x="6267236" y="4500081"/>
            <a:ext cx="947023" cy="811658"/>
          </a:xfrm>
          <a:custGeom>
            <a:avLst/>
            <a:gdLst>
              <a:gd name="connsiteX0" fmla="*/ 0 w 947023"/>
              <a:gd name="connsiteY0" fmla="*/ 565079 h 811658"/>
              <a:gd name="connsiteX1" fmla="*/ 102742 w 947023"/>
              <a:gd name="connsiteY1" fmla="*/ 626723 h 811658"/>
              <a:gd name="connsiteX2" fmla="*/ 174661 w 947023"/>
              <a:gd name="connsiteY2" fmla="*/ 667820 h 811658"/>
              <a:gd name="connsiteX3" fmla="*/ 318499 w 947023"/>
              <a:gd name="connsiteY3" fmla="*/ 760288 h 811658"/>
              <a:gd name="connsiteX4" fmla="*/ 667820 w 947023"/>
              <a:gd name="connsiteY4" fmla="*/ 811658 h 811658"/>
              <a:gd name="connsiteX5" fmla="*/ 883577 w 947023"/>
              <a:gd name="connsiteY5" fmla="*/ 791110 h 811658"/>
              <a:gd name="connsiteX6" fmla="*/ 945222 w 947023"/>
              <a:gd name="connsiteY6" fmla="*/ 698643 h 811658"/>
              <a:gd name="connsiteX7" fmla="*/ 863029 w 947023"/>
              <a:gd name="connsiteY7" fmla="*/ 226031 h 811658"/>
              <a:gd name="connsiteX8" fmla="*/ 821933 w 947023"/>
              <a:gd name="connsiteY8" fmla="*/ 154112 h 811658"/>
              <a:gd name="connsiteX9" fmla="*/ 780836 w 947023"/>
              <a:gd name="connsiteY9" fmla="*/ 123290 h 811658"/>
              <a:gd name="connsiteX10" fmla="*/ 606175 w 947023"/>
              <a:gd name="connsiteY10" fmla="*/ 51371 h 811658"/>
              <a:gd name="connsiteX11" fmla="*/ 390418 w 947023"/>
              <a:gd name="connsiteY11" fmla="*/ 0 h 811658"/>
              <a:gd name="connsiteX12" fmla="*/ 195209 w 947023"/>
              <a:gd name="connsiteY12" fmla="*/ 20548 h 811658"/>
              <a:gd name="connsiteX13" fmla="*/ 154112 w 947023"/>
              <a:gd name="connsiteY13" fmla="*/ 30822 h 811658"/>
              <a:gd name="connsiteX14" fmla="*/ 113016 w 947023"/>
              <a:gd name="connsiteY14" fmla="*/ 82193 h 811658"/>
              <a:gd name="connsiteX15" fmla="*/ 82193 w 947023"/>
              <a:gd name="connsiteY15" fmla="*/ 123290 h 811658"/>
              <a:gd name="connsiteX16" fmla="*/ 71919 w 947023"/>
              <a:gd name="connsiteY16" fmla="*/ 339047 h 811658"/>
              <a:gd name="connsiteX17" fmla="*/ 51371 w 947023"/>
              <a:gd name="connsiteY17" fmla="*/ 400692 h 811658"/>
              <a:gd name="connsiteX18" fmla="*/ 82193 w 947023"/>
              <a:gd name="connsiteY18" fmla="*/ 636998 h 8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47023" h="811658">
                <a:moveTo>
                  <a:pt x="0" y="565079"/>
                </a:moveTo>
                <a:cubicBezTo>
                  <a:pt x="99386" y="604833"/>
                  <a:pt x="4087" y="560953"/>
                  <a:pt x="102742" y="626723"/>
                </a:cubicBezTo>
                <a:cubicBezTo>
                  <a:pt x="125716" y="642039"/>
                  <a:pt x="151184" y="653287"/>
                  <a:pt x="174661" y="667820"/>
                </a:cubicBezTo>
                <a:cubicBezTo>
                  <a:pt x="223125" y="697822"/>
                  <a:pt x="264021" y="743526"/>
                  <a:pt x="318499" y="760288"/>
                </a:cubicBezTo>
                <a:cubicBezTo>
                  <a:pt x="520880" y="822558"/>
                  <a:pt x="405535" y="799168"/>
                  <a:pt x="667820" y="811658"/>
                </a:cubicBezTo>
                <a:cubicBezTo>
                  <a:pt x="739739" y="804809"/>
                  <a:pt x="816672" y="818367"/>
                  <a:pt x="883577" y="791110"/>
                </a:cubicBezTo>
                <a:cubicBezTo>
                  <a:pt x="917883" y="777134"/>
                  <a:pt x="943501" y="735647"/>
                  <a:pt x="945222" y="698643"/>
                </a:cubicBezTo>
                <a:cubicBezTo>
                  <a:pt x="955585" y="475856"/>
                  <a:pt x="920319" y="397899"/>
                  <a:pt x="863029" y="226031"/>
                </a:cubicBezTo>
                <a:cubicBezTo>
                  <a:pt x="851274" y="190767"/>
                  <a:pt x="853032" y="185211"/>
                  <a:pt x="821933" y="154112"/>
                </a:cubicBezTo>
                <a:cubicBezTo>
                  <a:pt x="809825" y="142004"/>
                  <a:pt x="795084" y="132788"/>
                  <a:pt x="780836" y="123290"/>
                </a:cubicBezTo>
                <a:cubicBezTo>
                  <a:pt x="716002" y="80067"/>
                  <a:pt x="697035" y="77331"/>
                  <a:pt x="606175" y="51371"/>
                </a:cubicBezTo>
                <a:cubicBezTo>
                  <a:pt x="439052" y="3621"/>
                  <a:pt x="511700" y="17326"/>
                  <a:pt x="390418" y="0"/>
                </a:cubicBezTo>
                <a:cubicBezTo>
                  <a:pt x="325348" y="6849"/>
                  <a:pt x="260089" y="12086"/>
                  <a:pt x="195209" y="20548"/>
                </a:cubicBezTo>
                <a:cubicBezTo>
                  <a:pt x="181207" y="22374"/>
                  <a:pt x="166742" y="24507"/>
                  <a:pt x="154112" y="30822"/>
                </a:cubicBezTo>
                <a:cubicBezTo>
                  <a:pt x="138841" y="38458"/>
                  <a:pt x="121081" y="70902"/>
                  <a:pt x="113016" y="82193"/>
                </a:cubicBezTo>
                <a:cubicBezTo>
                  <a:pt x="103063" y="96127"/>
                  <a:pt x="92467" y="109591"/>
                  <a:pt x="82193" y="123290"/>
                </a:cubicBezTo>
                <a:cubicBezTo>
                  <a:pt x="78768" y="195209"/>
                  <a:pt x="79870" y="267487"/>
                  <a:pt x="71919" y="339047"/>
                </a:cubicBezTo>
                <a:cubicBezTo>
                  <a:pt x="69527" y="360574"/>
                  <a:pt x="51371" y="400692"/>
                  <a:pt x="51371" y="400692"/>
                </a:cubicBezTo>
                <a:cubicBezTo>
                  <a:pt x="62106" y="626125"/>
                  <a:pt x="10734" y="565536"/>
                  <a:pt x="82193" y="636998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94D2ED96-96D4-AA64-CC7E-88D6D3EDD1EF}"/>
              </a:ext>
            </a:extLst>
          </p:cNvPr>
          <p:cNvSpPr txBox="1"/>
          <p:nvPr/>
        </p:nvSpPr>
        <p:spPr>
          <a:xfrm>
            <a:off x="6522541" y="5311739"/>
            <a:ext cx="2148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İncelenmesine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yok.</a:t>
            </a:r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74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549" y="-3326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Beta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Kesim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1">
              <a:lnSpc>
                <a:spcPts val="2799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Eğer güncel maksimum değer, kendisinden sonra gelen düğümlerin minimum değerinden büyükse; alt ağaçta geriye kalan düğümlerin incelenmesine gerek yoktur.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BB6E0487-0DA5-9D1A-5893-F95E27DF4752}"/>
              </a:ext>
            </a:extLst>
          </p:cNvPr>
          <p:cNvCxnSpPr>
            <a:cxnSpLocks/>
          </p:cNvCxnSpPr>
          <p:nvPr/>
        </p:nvCxnSpPr>
        <p:spPr>
          <a:xfrm flipH="1">
            <a:off x="4716103" y="3607650"/>
            <a:ext cx="707204" cy="54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63FA20A-941A-77F7-9726-9FA562E3E61C}"/>
              </a:ext>
            </a:extLst>
          </p:cNvPr>
          <p:cNvSpPr/>
          <p:nvPr/>
        </p:nvSpPr>
        <p:spPr>
          <a:xfrm>
            <a:off x="4486779" y="4164411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E4766A-C58B-EE64-5A89-0CFE5406834C}"/>
              </a:ext>
            </a:extLst>
          </p:cNvPr>
          <p:cNvSpPr/>
          <p:nvPr/>
        </p:nvSpPr>
        <p:spPr>
          <a:xfrm>
            <a:off x="5402759" y="336693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B14BC52-27DE-059C-E49D-F783266EFEE5}"/>
              </a:ext>
            </a:extLst>
          </p:cNvPr>
          <p:cNvCxnSpPr>
            <a:cxnSpLocks/>
          </p:cNvCxnSpPr>
          <p:nvPr/>
        </p:nvCxnSpPr>
        <p:spPr>
          <a:xfrm>
            <a:off x="5669887" y="3598700"/>
            <a:ext cx="686656" cy="56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EC286A9-336B-AC87-CF9A-30002595CED0}"/>
              </a:ext>
            </a:extLst>
          </p:cNvPr>
          <p:cNvSpPr/>
          <p:nvPr/>
        </p:nvSpPr>
        <p:spPr>
          <a:xfrm>
            <a:off x="6255413" y="4162995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9190439E-0C9E-C30D-C4EC-4B621077AB0B}"/>
              </a:ext>
            </a:extLst>
          </p:cNvPr>
          <p:cNvCxnSpPr>
            <a:cxnSpLocks/>
          </p:cNvCxnSpPr>
          <p:nvPr/>
        </p:nvCxnSpPr>
        <p:spPr>
          <a:xfrm flipH="1">
            <a:off x="3847559" y="4362745"/>
            <a:ext cx="707204" cy="54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35373CC0-B7B1-46C4-C53D-3D84C472D847}"/>
              </a:ext>
            </a:extLst>
          </p:cNvPr>
          <p:cNvCxnSpPr>
            <a:cxnSpLocks/>
          </p:cNvCxnSpPr>
          <p:nvPr/>
        </p:nvCxnSpPr>
        <p:spPr>
          <a:xfrm>
            <a:off x="4683750" y="4356044"/>
            <a:ext cx="565793" cy="59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EF3FD6A-00AC-EE9C-B5EA-067868307290}"/>
              </a:ext>
            </a:extLst>
          </p:cNvPr>
          <p:cNvSpPr/>
          <p:nvPr/>
        </p:nvSpPr>
        <p:spPr>
          <a:xfrm>
            <a:off x="3713995" y="494722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7DD785-B67D-F291-2862-A5D485DBBB72}"/>
              </a:ext>
            </a:extLst>
          </p:cNvPr>
          <p:cNvSpPr/>
          <p:nvPr/>
        </p:nvSpPr>
        <p:spPr>
          <a:xfrm>
            <a:off x="5113635" y="496278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E6C55672-7C99-4159-ED87-ADD75CEEEEB1}"/>
              </a:ext>
            </a:extLst>
          </p:cNvPr>
          <p:cNvCxnSpPr>
            <a:cxnSpLocks/>
          </p:cNvCxnSpPr>
          <p:nvPr/>
        </p:nvCxnSpPr>
        <p:spPr>
          <a:xfrm flipH="1">
            <a:off x="6076634" y="4436714"/>
            <a:ext cx="263906" cy="56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2F940E82-D2F2-6632-3885-D119C07BA7E9}"/>
              </a:ext>
            </a:extLst>
          </p:cNvPr>
          <p:cNvCxnSpPr>
            <a:cxnSpLocks/>
          </p:cNvCxnSpPr>
          <p:nvPr/>
        </p:nvCxnSpPr>
        <p:spPr>
          <a:xfrm>
            <a:off x="6426913" y="4407355"/>
            <a:ext cx="0" cy="67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E16BEAC5-1864-E5D0-81FB-46F3CF0A676A}"/>
              </a:ext>
            </a:extLst>
          </p:cNvPr>
          <p:cNvSpPr txBox="1"/>
          <p:nvPr/>
        </p:nvSpPr>
        <p:spPr>
          <a:xfrm>
            <a:off x="6688476" y="4715838"/>
            <a:ext cx="110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64F30703-2DB4-F961-F09A-95A2DF977C0D}"/>
              </a:ext>
            </a:extLst>
          </p:cNvPr>
          <p:cNvCxnSpPr>
            <a:cxnSpLocks/>
          </p:cNvCxnSpPr>
          <p:nvPr/>
        </p:nvCxnSpPr>
        <p:spPr>
          <a:xfrm>
            <a:off x="6511532" y="4313182"/>
            <a:ext cx="384707" cy="76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D1D40AC-BE27-D566-BE2B-6D2B3C90B8F1}"/>
              </a:ext>
            </a:extLst>
          </p:cNvPr>
          <p:cNvSpPr/>
          <p:nvPr/>
        </p:nvSpPr>
        <p:spPr>
          <a:xfrm>
            <a:off x="5879651" y="498385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BABB793-C7AE-7CFB-E43C-4A530E80A467}"/>
              </a:ext>
            </a:extLst>
          </p:cNvPr>
          <p:cNvSpPr txBox="1"/>
          <p:nvPr/>
        </p:nvSpPr>
        <p:spPr>
          <a:xfrm>
            <a:off x="5879651" y="3270047"/>
            <a:ext cx="155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MAX&gt;=4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D011B413-8A96-141D-80E4-73AA3586298E}"/>
              </a:ext>
            </a:extLst>
          </p:cNvPr>
          <p:cNvSpPr txBox="1"/>
          <p:nvPr/>
        </p:nvSpPr>
        <p:spPr>
          <a:xfrm>
            <a:off x="6688476" y="4039075"/>
            <a:ext cx="133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MIN=&lt;2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erbest Form: Şekil 40">
            <a:extLst>
              <a:ext uri="{FF2B5EF4-FFF2-40B4-BE49-F238E27FC236}">
                <a16:creationId xmlns:a16="http://schemas.microsoft.com/office/drawing/2014/main" id="{BE42043B-E2A4-3C83-9C57-BDE905567C4A}"/>
              </a:ext>
            </a:extLst>
          </p:cNvPr>
          <p:cNvSpPr/>
          <p:nvPr/>
        </p:nvSpPr>
        <p:spPr>
          <a:xfrm>
            <a:off x="6267236" y="4500081"/>
            <a:ext cx="947023" cy="811658"/>
          </a:xfrm>
          <a:custGeom>
            <a:avLst/>
            <a:gdLst>
              <a:gd name="connsiteX0" fmla="*/ 0 w 947023"/>
              <a:gd name="connsiteY0" fmla="*/ 565079 h 811658"/>
              <a:gd name="connsiteX1" fmla="*/ 102742 w 947023"/>
              <a:gd name="connsiteY1" fmla="*/ 626723 h 811658"/>
              <a:gd name="connsiteX2" fmla="*/ 174661 w 947023"/>
              <a:gd name="connsiteY2" fmla="*/ 667820 h 811658"/>
              <a:gd name="connsiteX3" fmla="*/ 318499 w 947023"/>
              <a:gd name="connsiteY3" fmla="*/ 760288 h 811658"/>
              <a:gd name="connsiteX4" fmla="*/ 667820 w 947023"/>
              <a:gd name="connsiteY4" fmla="*/ 811658 h 811658"/>
              <a:gd name="connsiteX5" fmla="*/ 883577 w 947023"/>
              <a:gd name="connsiteY5" fmla="*/ 791110 h 811658"/>
              <a:gd name="connsiteX6" fmla="*/ 945222 w 947023"/>
              <a:gd name="connsiteY6" fmla="*/ 698643 h 811658"/>
              <a:gd name="connsiteX7" fmla="*/ 863029 w 947023"/>
              <a:gd name="connsiteY7" fmla="*/ 226031 h 811658"/>
              <a:gd name="connsiteX8" fmla="*/ 821933 w 947023"/>
              <a:gd name="connsiteY8" fmla="*/ 154112 h 811658"/>
              <a:gd name="connsiteX9" fmla="*/ 780836 w 947023"/>
              <a:gd name="connsiteY9" fmla="*/ 123290 h 811658"/>
              <a:gd name="connsiteX10" fmla="*/ 606175 w 947023"/>
              <a:gd name="connsiteY10" fmla="*/ 51371 h 811658"/>
              <a:gd name="connsiteX11" fmla="*/ 390418 w 947023"/>
              <a:gd name="connsiteY11" fmla="*/ 0 h 811658"/>
              <a:gd name="connsiteX12" fmla="*/ 195209 w 947023"/>
              <a:gd name="connsiteY12" fmla="*/ 20548 h 811658"/>
              <a:gd name="connsiteX13" fmla="*/ 154112 w 947023"/>
              <a:gd name="connsiteY13" fmla="*/ 30822 h 811658"/>
              <a:gd name="connsiteX14" fmla="*/ 113016 w 947023"/>
              <a:gd name="connsiteY14" fmla="*/ 82193 h 811658"/>
              <a:gd name="connsiteX15" fmla="*/ 82193 w 947023"/>
              <a:gd name="connsiteY15" fmla="*/ 123290 h 811658"/>
              <a:gd name="connsiteX16" fmla="*/ 71919 w 947023"/>
              <a:gd name="connsiteY16" fmla="*/ 339047 h 811658"/>
              <a:gd name="connsiteX17" fmla="*/ 51371 w 947023"/>
              <a:gd name="connsiteY17" fmla="*/ 400692 h 811658"/>
              <a:gd name="connsiteX18" fmla="*/ 82193 w 947023"/>
              <a:gd name="connsiteY18" fmla="*/ 636998 h 81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47023" h="811658">
                <a:moveTo>
                  <a:pt x="0" y="565079"/>
                </a:moveTo>
                <a:cubicBezTo>
                  <a:pt x="99386" y="604833"/>
                  <a:pt x="4087" y="560953"/>
                  <a:pt x="102742" y="626723"/>
                </a:cubicBezTo>
                <a:cubicBezTo>
                  <a:pt x="125716" y="642039"/>
                  <a:pt x="151184" y="653287"/>
                  <a:pt x="174661" y="667820"/>
                </a:cubicBezTo>
                <a:cubicBezTo>
                  <a:pt x="223125" y="697822"/>
                  <a:pt x="264021" y="743526"/>
                  <a:pt x="318499" y="760288"/>
                </a:cubicBezTo>
                <a:cubicBezTo>
                  <a:pt x="520880" y="822558"/>
                  <a:pt x="405535" y="799168"/>
                  <a:pt x="667820" y="811658"/>
                </a:cubicBezTo>
                <a:cubicBezTo>
                  <a:pt x="739739" y="804809"/>
                  <a:pt x="816672" y="818367"/>
                  <a:pt x="883577" y="791110"/>
                </a:cubicBezTo>
                <a:cubicBezTo>
                  <a:pt x="917883" y="777134"/>
                  <a:pt x="943501" y="735647"/>
                  <a:pt x="945222" y="698643"/>
                </a:cubicBezTo>
                <a:cubicBezTo>
                  <a:pt x="955585" y="475856"/>
                  <a:pt x="920319" y="397899"/>
                  <a:pt x="863029" y="226031"/>
                </a:cubicBezTo>
                <a:cubicBezTo>
                  <a:pt x="851274" y="190767"/>
                  <a:pt x="853032" y="185211"/>
                  <a:pt x="821933" y="154112"/>
                </a:cubicBezTo>
                <a:cubicBezTo>
                  <a:pt x="809825" y="142004"/>
                  <a:pt x="795084" y="132788"/>
                  <a:pt x="780836" y="123290"/>
                </a:cubicBezTo>
                <a:cubicBezTo>
                  <a:pt x="716002" y="80067"/>
                  <a:pt x="697035" y="77331"/>
                  <a:pt x="606175" y="51371"/>
                </a:cubicBezTo>
                <a:cubicBezTo>
                  <a:pt x="439052" y="3621"/>
                  <a:pt x="511700" y="17326"/>
                  <a:pt x="390418" y="0"/>
                </a:cubicBezTo>
                <a:cubicBezTo>
                  <a:pt x="325348" y="6849"/>
                  <a:pt x="260089" y="12086"/>
                  <a:pt x="195209" y="20548"/>
                </a:cubicBezTo>
                <a:cubicBezTo>
                  <a:pt x="181207" y="22374"/>
                  <a:pt x="166742" y="24507"/>
                  <a:pt x="154112" y="30822"/>
                </a:cubicBezTo>
                <a:cubicBezTo>
                  <a:pt x="138841" y="38458"/>
                  <a:pt x="121081" y="70902"/>
                  <a:pt x="113016" y="82193"/>
                </a:cubicBezTo>
                <a:cubicBezTo>
                  <a:pt x="103063" y="96127"/>
                  <a:pt x="92467" y="109591"/>
                  <a:pt x="82193" y="123290"/>
                </a:cubicBezTo>
                <a:cubicBezTo>
                  <a:pt x="78768" y="195209"/>
                  <a:pt x="79870" y="267487"/>
                  <a:pt x="71919" y="339047"/>
                </a:cubicBezTo>
                <a:cubicBezTo>
                  <a:pt x="69527" y="360574"/>
                  <a:pt x="51371" y="400692"/>
                  <a:pt x="51371" y="400692"/>
                </a:cubicBezTo>
                <a:cubicBezTo>
                  <a:pt x="62106" y="626125"/>
                  <a:pt x="10734" y="565536"/>
                  <a:pt x="82193" y="636998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94D2ED96-96D4-AA64-CC7E-88D6D3EDD1EF}"/>
              </a:ext>
            </a:extLst>
          </p:cNvPr>
          <p:cNvSpPr txBox="1"/>
          <p:nvPr/>
        </p:nvSpPr>
        <p:spPr>
          <a:xfrm>
            <a:off x="6522541" y="5311739"/>
            <a:ext cx="210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İncelenmesine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yok.</a:t>
            </a:r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313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5625" y="471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Alfa Beta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Budama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Örneği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742950" lvl="1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6E2374-AF2E-F787-7609-507E92300A33}"/>
              </a:ext>
            </a:extLst>
          </p:cNvPr>
          <p:cNvSpPr/>
          <p:nvPr/>
        </p:nvSpPr>
        <p:spPr>
          <a:xfrm>
            <a:off x="6481546" y="271156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27B5567E-4B59-0C07-9FC9-FF61F28240CD}"/>
              </a:ext>
            </a:extLst>
          </p:cNvPr>
          <p:cNvCxnSpPr>
            <a:cxnSpLocks/>
          </p:cNvCxnSpPr>
          <p:nvPr/>
        </p:nvCxnSpPr>
        <p:spPr>
          <a:xfrm flipH="1">
            <a:off x="4140485" y="2981537"/>
            <a:ext cx="2341061" cy="73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48A4627-9377-A6BE-F908-86973F7247E5}"/>
              </a:ext>
            </a:extLst>
          </p:cNvPr>
          <p:cNvSpPr/>
          <p:nvPr/>
        </p:nvSpPr>
        <p:spPr>
          <a:xfrm>
            <a:off x="4006921" y="3787657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18D6BEF7-E1CC-4568-5B54-C420358343AA}"/>
              </a:ext>
            </a:extLst>
          </p:cNvPr>
          <p:cNvCxnSpPr>
            <a:cxnSpLocks/>
          </p:cNvCxnSpPr>
          <p:nvPr/>
        </p:nvCxnSpPr>
        <p:spPr>
          <a:xfrm>
            <a:off x="6835903" y="2981537"/>
            <a:ext cx="2688241" cy="54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E8A029A-D3C9-AC1A-6181-B1FD02BB5BED}"/>
              </a:ext>
            </a:extLst>
          </p:cNvPr>
          <p:cNvSpPr/>
          <p:nvPr/>
        </p:nvSpPr>
        <p:spPr>
          <a:xfrm>
            <a:off x="9390580" y="3646810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E2C8F81E-4132-EA7F-3318-BDE3417BF148}"/>
              </a:ext>
            </a:extLst>
          </p:cNvPr>
          <p:cNvCxnSpPr>
            <a:cxnSpLocks/>
          </p:cNvCxnSpPr>
          <p:nvPr/>
        </p:nvCxnSpPr>
        <p:spPr>
          <a:xfrm flipH="1">
            <a:off x="2167847" y="4057626"/>
            <a:ext cx="1839074" cy="884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5638D74B-7AE6-1E99-730F-455FA5E857E1}"/>
              </a:ext>
            </a:extLst>
          </p:cNvPr>
          <p:cNvCxnSpPr>
            <a:cxnSpLocks/>
          </p:cNvCxnSpPr>
          <p:nvPr/>
        </p:nvCxnSpPr>
        <p:spPr>
          <a:xfrm>
            <a:off x="4252645" y="4050711"/>
            <a:ext cx="1910993" cy="769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BFB9E69-23FA-C6E5-DC50-76A33C7CA0EC}"/>
              </a:ext>
            </a:extLst>
          </p:cNvPr>
          <p:cNvSpPr/>
          <p:nvPr/>
        </p:nvSpPr>
        <p:spPr>
          <a:xfrm>
            <a:off x="2034283" y="5008593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9BD1116-C639-1C55-28AB-1BA856548227}"/>
              </a:ext>
            </a:extLst>
          </p:cNvPr>
          <p:cNvSpPr/>
          <p:nvPr/>
        </p:nvSpPr>
        <p:spPr>
          <a:xfrm>
            <a:off x="6030074" y="487360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10690B4D-2EF8-4B68-6BF8-00AD91B1012C}"/>
              </a:ext>
            </a:extLst>
          </p:cNvPr>
          <p:cNvCxnSpPr>
            <a:cxnSpLocks/>
          </p:cNvCxnSpPr>
          <p:nvPr/>
        </p:nvCxnSpPr>
        <p:spPr>
          <a:xfrm>
            <a:off x="9657708" y="3916779"/>
            <a:ext cx="1615380" cy="90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29C2BD2D-04C9-1583-4A98-74F101821FAC}"/>
              </a:ext>
            </a:extLst>
          </p:cNvPr>
          <p:cNvCxnSpPr>
            <a:cxnSpLocks/>
          </p:cNvCxnSpPr>
          <p:nvPr/>
        </p:nvCxnSpPr>
        <p:spPr>
          <a:xfrm flipH="1">
            <a:off x="8150095" y="3941349"/>
            <a:ext cx="1354359" cy="93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1056CE65-6941-4B7F-FA6D-F5480DEEBE6C}"/>
              </a:ext>
            </a:extLst>
          </p:cNvPr>
          <p:cNvCxnSpPr>
            <a:cxnSpLocks/>
          </p:cNvCxnSpPr>
          <p:nvPr/>
        </p:nvCxnSpPr>
        <p:spPr>
          <a:xfrm>
            <a:off x="9571236" y="3941349"/>
            <a:ext cx="19690" cy="878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FAD5D72-022E-16E9-7A10-C7E283C3DBA7}"/>
              </a:ext>
            </a:extLst>
          </p:cNvPr>
          <p:cNvSpPr/>
          <p:nvPr/>
        </p:nvSpPr>
        <p:spPr>
          <a:xfrm>
            <a:off x="8179167" y="487360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7A84CB1E-55CA-7D11-C346-6582405AE158}"/>
              </a:ext>
            </a:extLst>
          </p:cNvPr>
          <p:cNvCxnSpPr>
            <a:cxnSpLocks/>
          </p:cNvCxnSpPr>
          <p:nvPr/>
        </p:nvCxnSpPr>
        <p:spPr>
          <a:xfrm flipH="1">
            <a:off x="1458930" y="5278562"/>
            <a:ext cx="686168" cy="70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39747F38-7DEB-0CC1-77A4-1D5D6B0FF407}"/>
              </a:ext>
            </a:extLst>
          </p:cNvPr>
          <p:cNvCxnSpPr>
            <a:cxnSpLocks/>
          </p:cNvCxnSpPr>
          <p:nvPr/>
        </p:nvCxnSpPr>
        <p:spPr>
          <a:xfrm>
            <a:off x="2167847" y="5345285"/>
            <a:ext cx="3913" cy="63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üz Ok Bağlayıcısı 35">
            <a:extLst>
              <a:ext uri="{FF2B5EF4-FFF2-40B4-BE49-F238E27FC236}">
                <a16:creationId xmlns:a16="http://schemas.microsoft.com/office/drawing/2014/main" id="{2F7BBD3D-DDE2-ACEA-061A-A520E911885B}"/>
              </a:ext>
            </a:extLst>
          </p:cNvPr>
          <p:cNvCxnSpPr>
            <a:cxnSpLocks/>
          </p:cNvCxnSpPr>
          <p:nvPr/>
        </p:nvCxnSpPr>
        <p:spPr>
          <a:xfrm>
            <a:off x="2286980" y="5291000"/>
            <a:ext cx="476524" cy="67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378F2F05-D371-CB8F-C172-1F63BFDA8F67}"/>
              </a:ext>
            </a:extLst>
          </p:cNvPr>
          <p:cNvCxnSpPr>
            <a:cxnSpLocks/>
          </p:cNvCxnSpPr>
          <p:nvPr/>
        </p:nvCxnSpPr>
        <p:spPr>
          <a:xfrm flipH="1">
            <a:off x="5444100" y="5197386"/>
            <a:ext cx="686168" cy="70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F3EF32C1-8B46-24BF-0961-D97903E622A0}"/>
              </a:ext>
            </a:extLst>
          </p:cNvPr>
          <p:cNvCxnSpPr>
            <a:cxnSpLocks/>
          </p:cNvCxnSpPr>
          <p:nvPr/>
        </p:nvCxnSpPr>
        <p:spPr>
          <a:xfrm>
            <a:off x="6153017" y="5264109"/>
            <a:ext cx="3913" cy="63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Ok Bağlayıcısı 40">
            <a:extLst>
              <a:ext uri="{FF2B5EF4-FFF2-40B4-BE49-F238E27FC236}">
                <a16:creationId xmlns:a16="http://schemas.microsoft.com/office/drawing/2014/main" id="{4576D1C8-B353-4ED7-9FDA-45B4F6257A08}"/>
              </a:ext>
            </a:extLst>
          </p:cNvPr>
          <p:cNvCxnSpPr>
            <a:cxnSpLocks/>
          </p:cNvCxnSpPr>
          <p:nvPr/>
        </p:nvCxnSpPr>
        <p:spPr>
          <a:xfrm>
            <a:off x="6272150" y="5209824"/>
            <a:ext cx="476524" cy="67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Düz Ok Bağlayıcısı 41">
            <a:extLst>
              <a:ext uri="{FF2B5EF4-FFF2-40B4-BE49-F238E27FC236}">
                <a16:creationId xmlns:a16="http://schemas.microsoft.com/office/drawing/2014/main" id="{E9941EC6-9E10-CB25-7C81-07A40C2396C8}"/>
              </a:ext>
            </a:extLst>
          </p:cNvPr>
          <p:cNvCxnSpPr>
            <a:cxnSpLocks/>
          </p:cNvCxnSpPr>
          <p:nvPr/>
        </p:nvCxnSpPr>
        <p:spPr>
          <a:xfrm flipH="1">
            <a:off x="7881728" y="5173677"/>
            <a:ext cx="360258" cy="70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29C82CC6-4C82-7E1C-5266-85CE47EB7595}"/>
              </a:ext>
            </a:extLst>
          </p:cNvPr>
          <p:cNvCxnSpPr>
            <a:cxnSpLocks/>
          </p:cNvCxnSpPr>
          <p:nvPr/>
        </p:nvCxnSpPr>
        <p:spPr>
          <a:xfrm>
            <a:off x="8383868" y="5186115"/>
            <a:ext cx="574721" cy="77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3ED4663-14C3-37CC-0951-A44342BC04EE}"/>
              </a:ext>
            </a:extLst>
          </p:cNvPr>
          <p:cNvSpPr/>
          <p:nvPr/>
        </p:nvSpPr>
        <p:spPr>
          <a:xfrm>
            <a:off x="1325366" y="6053251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C56A4A1-AD87-60B6-8F4B-CA2695131D72}"/>
              </a:ext>
            </a:extLst>
          </p:cNvPr>
          <p:cNvSpPr/>
          <p:nvPr/>
        </p:nvSpPr>
        <p:spPr>
          <a:xfrm>
            <a:off x="2046036" y="6053251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491F23-347F-4391-7580-5948FD569E76}"/>
              </a:ext>
            </a:extLst>
          </p:cNvPr>
          <p:cNvSpPr/>
          <p:nvPr/>
        </p:nvSpPr>
        <p:spPr>
          <a:xfrm>
            <a:off x="2763504" y="6064649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815BB0-CACC-5203-4D60-8A306B3CB868}"/>
              </a:ext>
            </a:extLst>
          </p:cNvPr>
          <p:cNvSpPr/>
          <p:nvPr/>
        </p:nvSpPr>
        <p:spPr>
          <a:xfrm>
            <a:off x="5311015" y="5988381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5440286-30C8-5EB1-F581-BA7552D92B9E}"/>
              </a:ext>
            </a:extLst>
          </p:cNvPr>
          <p:cNvSpPr/>
          <p:nvPr/>
        </p:nvSpPr>
        <p:spPr>
          <a:xfrm>
            <a:off x="6059935" y="5964269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EE854B-596C-65DA-1B5E-BD34C676A39B}"/>
              </a:ext>
            </a:extLst>
          </p:cNvPr>
          <p:cNvSpPr/>
          <p:nvPr/>
        </p:nvSpPr>
        <p:spPr>
          <a:xfrm>
            <a:off x="7748164" y="5984817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95456D6-999E-6E41-F563-7AF4CF01D9EE}"/>
              </a:ext>
            </a:extLst>
          </p:cNvPr>
          <p:cNvSpPr/>
          <p:nvPr/>
        </p:nvSpPr>
        <p:spPr>
          <a:xfrm>
            <a:off x="8896658" y="5984816"/>
            <a:ext cx="267128" cy="269969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Düz Ok Bağlayıcısı 74">
            <a:extLst>
              <a:ext uri="{FF2B5EF4-FFF2-40B4-BE49-F238E27FC236}">
                <a16:creationId xmlns:a16="http://schemas.microsoft.com/office/drawing/2014/main" id="{07D7F880-43F6-9456-540C-D7DB77A81A76}"/>
              </a:ext>
            </a:extLst>
          </p:cNvPr>
          <p:cNvCxnSpPr>
            <a:cxnSpLocks/>
          </p:cNvCxnSpPr>
          <p:nvPr/>
        </p:nvCxnSpPr>
        <p:spPr>
          <a:xfrm flipH="1">
            <a:off x="858651" y="6323509"/>
            <a:ext cx="477893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Ok Bağlayıcısı 75">
            <a:extLst>
              <a:ext uri="{FF2B5EF4-FFF2-40B4-BE49-F238E27FC236}">
                <a16:creationId xmlns:a16="http://schemas.microsoft.com/office/drawing/2014/main" id="{2675CD7E-80C9-9963-EAF3-A7B612323EF4}"/>
              </a:ext>
            </a:extLst>
          </p:cNvPr>
          <p:cNvCxnSpPr>
            <a:cxnSpLocks/>
          </p:cNvCxnSpPr>
          <p:nvPr/>
        </p:nvCxnSpPr>
        <p:spPr>
          <a:xfrm flipH="1">
            <a:off x="1336544" y="6390232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Düz Ok Bağlayıcısı 76">
            <a:extLst>
              <a:ext uri="{FF2B5EF4-FFF2-40B4-BE49-F238E27FC236}">
                <a16:creationId xmlns:a16="http://schemas.microsoft.com/office/drawing/2014/main" id="{621ED23C-CAE5-CA35-14B6-B07B7E2D2B37}"/>
              </a:ext>
            </a:extLst>
          </p:cNvPr>
          <p:cNvCxnSpPr>
            <a:cxnSpLocks/>
          </p:cNvCxnSpPr>
          <p:nvPr/>
        </p:nvCxnSpPr>
        <p:spPr>
          <a:xfrm>
            <a:off x="1478426" y="6335947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Düz Ok Bağlayıcısı 86">
            <a:extLst>
              <a:ext uri="{FF2B5EF4-FFF2-40B4-BE49-F238E27FC236}">
                <a16:creationId xmlns:a16="http://schemas.microsoft.com/office/drawing/2014/main" id="{0ECAB37E-503C-C25C-CF30-3DAA085B88AA}"/>
              </a:ext>
            </a:extLst>
          </p:cNvPr>
          <p:cNvCxnSpPr>
            <a:cxnSpLocks/>
          </p:cNvCxnSpPr>
          <p:nvPr/>
        </p:nvCxnSpPr>
        <p:spPr>
          <a:xfrm flipH="1">
            <a:off x="1941816" y="6377794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Düz Ok Bağlayıcısı 87">
            <a:extLst>
              <a:ext uri="{FF2B5EF4-FFF2-40B4-BE49-F238E27FC236}">
                <a16:creationId xmlns:a16="http://schemas.microsoft.com/office/drawing/2014/main" id="{5183BD2B-CFEA-6998-0A94-DC03DF5ED2BE}"/>
              </a:ext>
            </a:extLst>
          </p:cNvPr>
          <p:cNvCxnSpPr>
            <a:cxnSpLocks/>
          </p:cNvCxnSpPr>
          <p:nvPr/>
        </p:nvCxnSpPr>
        <p:spPr>
          <a:xfrm flipH="1">
            <a:off x="2171282" y="6444517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Düz Ok Bağlayıcısı 88">
            <a:extLst>
              <a:ext uri="{FF2B5EF4-FFF2-40B4-BE49-F238E27FC236}">
                <a16:creationId xmlns:a16="http://schemas.microsoft.com/office/drawing/2014/main" id="{BAC09A4B-F4A0-FD90-B4B3-64B69F3E87A3}"/>
              </a:ext>
            </a:extLst>
          </p:cNvPr>
          <p:cNvCxnSpPr>
            <a:cxnSpLocks/>
          </p:cNvCxnSpPr>
          <p:nvPr/>
        </p:nvCxnSpPr>
        <p:spPr>
          <a:xfrm>
            <a:off x="2313164" y="6390232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Düz Ok Bağlayıcısı 94">
            <a:extLst>
              <a:ext uri="{FF2B5EF4-FFF2-40B4-BE49-F238E27FC236}">
                <a16:creationId xmlns:a16="http://schemas.microsoft.com/office/drawing/2014/main" id="{8D4B4488-6B47-B732-D11B-4585ABAEF3A6}"/>
              </a:ext>
            </a:extLst>
          </p:cNvPr>
          <p:cNvCxnSpPr>
            <a:cxnSpLocks/>
          </p:cNvCxnSpPr>
          <p:nvPr/>
        </p:nvCxnSpPr>
        <p:spPr>
          <a:xfrm>
            <a:off x="3039328" y="6309071"/>
            <a:ext cx="261532" cy="74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Düz Ok Bağlayıcısı 95">
            <a:extLst>
              <a:ext uri="{FF2B5EF4-FFF2-40B4-BE49-F238E27FC236}">
                <a16:creationId xmlns:a16="http://schemas.microsoft.com/office/drawing/2014/main" id="{A285D65F-DE0D-C8DB-5091-AA23AF6356DF}"/>
              </a:ext>
            </a:extLst>
          </p:cNvPr>
          <p:cNvCxnSpPr>
            <a:cxnSpLocks/>
          </p:cNvCxnSpPr>
          <p:nvPr/>
        </p:nvCxnSpPr>
        <p:spPr>
          <a:xfrm flipH="1">
            <a:off x="5104442" y="6264378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Düz Ok Bağlayıcısı 96">
            <a:extLst>
              <a:ext uri="{FF2B5EF4-FFF2-40B4-BE49-F238E27FC236}">
                <a16:creationId xmlns:a16="http://schemas.microsoft.com/office/drawing/2014/main" id="{4AF54783-8E5B-E956-CA52-AA87328CBA47}"/>
              </a:ext>
            </a:extLst>
          </p:cNvPr>
          <p:cNvCxnSpPr>
            <a:cxnSpLocks/>
          </p:cNvCxnSpPr>
          <p:nvPr/>
        </p:nvCxnSpPr>
        <p:spPr>
          <a:xfrm flipH="1">
            <a:off x="5333908" y="6331101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Düz Ok Bağlayıcısı 97">
            <a:extLst>
              <a:ext uri="{FF2B5EF4-FFF2-40B4-BE49-F238E27FC236}">
                <a16:creationId xmlns:a16="http://schemas.microsoft.com/office/drawing/2014/main" id="{919ACA79-DE58-C95D-6077-9BADEAFC03B9}"/>
              </a:ext>
            </a:extLst>
          </p:cNvPr>
          <p:cNvCxnSpPr>
            <a:cxnSpLocks/>
          </p:cNvCxnSpPr>
          <p:nvPr/>
        </p:nvCxnSpPr>
        <p:spPr>
          <a:xfrm>
            <a:off x="5475790" y="6276816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Düz Ok Bağlayıcısı 98">
            <a:extLst>
              <a:ext uri="{FF2B5EF4-FFF2-40B4-BE49-F238E27FC236}">
                <a16:creationId xmlns:a16="http://schemas.microsoft.com/office/drawing/2014/main" id="{234116C5-CE41-B092-E482-96907F181CDF}"/>
              </a:ext>
            </a:extLst>
          </p:cNvPr>
          <p:cNvCxnSpPr>
            <a:cxnSpLocks/>
          </p:cNvCxnSpPr>
          <p:nvPr/>
        </p:nvCxnSpPr>
        <p:spPr>
          <a:xfrm flipH="1">
            <a:off x="5875890" y="6242348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Düz Ok Bağlayıcısı 99">
            <a:extLst>
              <a:ext uri="{FF2B5EF4-FFF2-40B4-BE49-F238E27FC236}">
                <a16:creationId xmlns:a16="http://schemas.microsoft.com/office/drawing/2014/main" id="{07C8ECD9-8CDD-C2E1-22B8-B93DE2BC14F1}"/>
              </a:ext>
            </a:extLst>
          </p:cNvPr>
          <p:cNvCxnSpPr>
            <a:cxnSpLocks/>
          </p:cNvCxnSpPr>
          <p:nvPr/>
        </p:nvCxnSpPr>
        <p:spPr>
          <a:xfrm flipH="1">
            <a:off x="6105356" y="6309071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Düz Ok Bağlayıcısı 100">
            <a:extLst>
              <a:ext uri="{FF2B5EF4-FFF2-40B4-BE49-F238E27FC236}">
                <a16:creationId xmlns:a16="http://schemas.microsoft.com/office/drawing/2014/main" id="{10808DD9-27D0-0DBD-3580-2616D25DBBA3}"/>
              </a:ext>
            </a:extLst>
          </p:cNvPr>
          <p:cNvCxnSpPr>
            <a:cxnSpLocks/>
          </p:cNvCxnSpPr>
          <p:nvPr/>
        </p:nvCxnSpPr>
        <p:spPr>
          <a:xfrm>
            <a:off x="6247238" y="6254786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Düz Ok Bağlayıcısı 104">
            <a:extLst>
              <a:ext uri="{FF2B5EF4-FFF2-40B4-BE49-F238E27FC236}">
                <a16:creationId xmlns:a16="http://schemas.microsoft.com/office/drawing/2014/main" id="{FD560F52-361B-D6A2-F102-ADA9614F1CDE}"/>
              </a:ext>
            </a:extLst>
          </p:cNvPr>
          <p:cNvCxnSpPr>
            <a:cxnSpLocks/>
          </p:cNvCxnSpPr>
          <p:nvPr/>
        </p:nvCxnSpPr>
        <p:spPr>
          <a:xfrm flipH="1">
            <a:off x="7590922" y="6283300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Düz Ok Bağlayıcısı 105">
            <a:extLst>
              <a:ext uri="{FF2B5EF4-FFF2-40B4-BE49-F238E27FC236}">
                <a16:creationId xmlns:a16="http://schemas.microsoft.com/office/drawing/2014/main" id="{CCCA543C-E039-6F45-B344-DB0F749DBC8B}"/>
              </a:ext>
            </a:extLst>
          </p:cNvPr>
          <p:cNvCxnSpPr>
            <a:cxnSpLocks/>
          </p:cNvCxnSpPr>
          <p:nvPr/>
        </p:nvCxnSpPr>
        <p:spPr>
          <a:xfrm>
            <a:off x="7905876" y="6297895"/>
            <a:ext cx="87325" cy="8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Düz Ok Bağlayıcısı 107">
            <a:extLst>
              <a:ext uri="{FF2B5EF4-FFF2-40B4-BE49-F238E27FC236}">
                <a16:creationId xmlns:a16="http://schemas.microsoft.com/office/drawing/2014/main" id="{2504FF3A-BBBE-9A32-BCFA-2596C5DA65E0}"/>
              </a:ext>
            </a:extLst>
          </p:cNvPr>
          <p:cNvCxnSpPr>
            <a:cxnSpLocks/>
          </p:cNvCxnSpPr>
          <p:nvPr/>
        </p:nvCxnSpPr>
        <p:spPr>
          <a:xfrm flipH="1">
            <a:off x="8691461" y="6263759"/>
            <a:ext cx="229466" cy="73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Düz Ok Bağlayıcısı 108">
            <a:extLst>
              <a:ext uri="{FF2B5EF4-FFF2-40B4-BE49-F238E27FC236}">
                <a16:creationId xmlns:a16="http://schemas.microsoft.com/office/drawing/2014/main" id="{F58093CB-F75C-EB57-A297-F9F0A7719B9E}"/>
              </a:ext>
            </a:extLst>
          </p:cNvPr>
          <p:cNvCxnSpPr>
            <a:cxnSpLocks/>
          </p:cNvCxnSpPr>
          <p:nvPr/>
        </p:nvCxnSpPr>
        <p:spPr>
          <a:xfrm flipH="1">
            <a:off x="9038564" y="6302542"/>
            <a:ext cx="22749" cy="66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Düz Ok Bağlayıcısı 109">
            <a:extLst>
              <a:ext uri="{FF2B5EF4-FFF2-40B4-BE49-F238E27FC236}">
                <a16:creationId xmlns:a16="http://schemas.microsoft.com/office/drawing/2014/main" id="{76507809-2D24-3A2E-69C5-7F6D4229990E}"/>
              </a:ext>
            </a:extLst>
          </p:cNvPr>
          <p:cNvCxnSpPr>
            <a:cxnSpLocks/>
          </p:cNvCxnSpPr>
          <p:nvPr/>
        </p:nvCxnSpPr>
        <p:spPr>
          <a:xfrm>
            <a:off x="9178950" y="6234129"/>
            <a:ext cx="204705" cy="689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2B94AD1E-50ED-A86E-4BE6-CF0AE2BEC8FB}"/>
              </a:ext>
            </a:extLst>
          </p:cNvPr>
          <p:cNvSpPr/>
          <p:nvPr/>
        </p:nvSpPr>
        <p:spPr>
          <a:xfrm>
            <a:off x="725087" y="708940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899DA3B-AD6C-0DE3-747F-8DBCE8074CDE}"/>
              </a:ext>
            </a:extLst>
          </p:cNvPr>
          <p:cNvSpPr/>
          <p:nvPr/>
        </p:nvSpPr>
        <p:spPr>
          <a:xfrm>
            <a:off x="1199887" y="707263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E2C1CD0-6BFD-716D-46D4-30746D347750}"/>
              </a:ext>
            </a:extLst>
          </p:cNvPr>
          <p:cNvSpPr/>
          <p:nvPr/>
        </p:nvSpPr>
        <p:spPr>
          <a:xfrm>
            <a:off x="1581166" y="705107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334BC89-829B-B0A7-BAC3-EC1ED1CF53B8}"/>
              </a:ext>
            </a:extLst>
          </p:cNvPr>
          <p:cNvSpPr/>
          <p:nvPr/>
        </p:nvSpPr>
        <p:spPr>
          <a:xfrm>
            <a:off x="1850494" y="7108397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CEDF0A4-1366-07DA-4612-D03E106EF5CF}"/>
              </a:ext>
            </a:extLst>
          </p:cNvPr>
          <p:cNvSpPr/>
          <p:nvPr/>
        </p:nvSpPr>
        <p:spPr>
          <a:xfrm>
            <a:off x="3183945" y="707426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5CD6D81-5891-0FCD-CD40-5E9E8E3631EA}"/>
              </a:ext>
            </a:extLst>
          </p:cNvPr>
          <p:cNvSpPr/>
          <p:nvPr/>
        </p:nvSpPr>
        <p:spPr>
          <a:xfrm>
            <a:off x="4926105" y="703942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6D25805-E4E3-BFF2-4941-E22F16DB6FEC}"/>
              </a:ext>
            </a:extLst>
          </p:cNvPr>
          <p:cNvSpPr/>
          <p:nvPr/>
        </p:nvSpPr>
        <p:spPr>
          <a:xfrm>
            <a:off x="5249943" y="703294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26E3E83-791E-B281-B1FA-DCC6FD55CC73}"/>
              </a:ext>
            </a:extLst>
          </p:cNvPr>
          <p:cNvSpPr/>
          <p:nvPr/>
        </p:nvSpPr>
        <p:spPr>
          <a:xfrm>
            <a:off x="5553818" y="705107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5483180-3F80-47FD-E8F5-4B633FA5FF57}"/>
              </a:ext>
            </a:extLst>
          </p:cNvPr>
          <p:cNvSpPr/>
          <p:nvPr/>
        </p:nvSpPr>
        <p:spPr>
          <a:xfrm>
            <a:off x="5782536" y="7012331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4E3CCC7-78FD-0E60-F913-BFC493201D42}"/>
              </a:ext>
            </a:extLst>
          </p:cNvPr>
          <p:cNvSpPr/>
          <p:nvPr/>
        </p:nvSpPr>
        <p:spPr>
          <a:xfrm>
            <a:off x="6030074" y="703942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37A9D37-7E23-4252-FDB9-5617CE01EDCC}"/>
              </a:ext>
            </a:extLst>
          </p:cNvPr>
          <p:cNvSpPr/>
          <p:nvPr/>
        </p:nvSpPr>
        <p:spPr>
          <a:xfrm>
            <a:off x="6305619" y="7020364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DB565A6-984A-CE8E-6EF9-B54ABE8939AE}"/>
              </a:ext>
            </a:extLst>
          </p:cNvPr>
          <p:cNvSpPr/>
          <p:nvPr/>
        </p:nvSpPr>
        <p:spPr>
          <a:xfrm>
            <a:off x="7393881" y="7051076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E934C6C-5954-C1ED-FFFF-EEC6FBE5ABED}"/>
              </a:ext>
            </a:extLst>
          </p:cNvPr>
          <p:cNvSpPr/>
          <p:nvPr/>
        </p:nvSpPr>
        <p:spPr>
          <a:xfrm>
            <a:off x="8552826" y="7039528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Düz Ok Bağlayıcısı 155">
            <a:extLst>
              <a:ext uri="{FF2B5EF4-FFF2-40B4-BE49-F238E27FC236}">
                <a16:creationId xmlns:a16="http://schemas.microsoft.com/office/drawing/2014/main" id="{76AFBE26-E155-E5C8-ECDF-50025AD98858}"/>
              </a:ext>
            </a:extLst>
          </p:cNvPr>
          <p:cNvCxnSpPr>
            <a:cxnSpLocks/>
          </p:cNvCxnSpPr>
          <p:nvPr/>
        </p:nvCxnSpPr>
        <p:spPr>
          <a:xfrm flipH="1">
            <a:off x="2917415" y="6338736"/>
            <a:ext cx="8304" cy="712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7EC140F2-ADA7-0A58-CF8E-24D87B597DEB}"/>
              </a:ext>
            </a:extLst>
          </p:cNvPr>
          <p:cNvSpPr/>
          <p:nvPr/>
        </p:nvSpPr>
        <p:spPr>
          <a:xfrm>
            <a:off x="2758853" y="7112942"/>
            <a:ext cx="267128" cy="269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Metin kutusu 159">
            <a:extLst>
              <a:ext uri="{FF2B5EF4-FFF2-40B4-BE49-F238E27FC236}">
                <a16:creationId xmlns:a16="http://schemas.microsoft.com/office/drawing/2014/main" id="{E9BF0B8A-DABB-17C3-84D5-78A2902A104D}"/>
              </a:ext>
            </a:extLst>
          </p:cNvPr>
          <p:cNvSpPr txBox="1"/>
          <p:nvPr/>
        </p:nvSpPr>
        <p:spPr>
          <a:xfrm>
            <a:off x="5059669" y="3123344"/>
            <a:ext cx="889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Metin kutusu 160">
            <a:extLst>
              <a:ext uri="{FF2B5EF4-FFF2-40B4-BE49-F238E27FC236}">
                <a16:creationId xmlns:a16="http://schemas.microsoft.com/office/drawing/2014/main" id="{2DAC5E62-3AB7-3949-F545-CCF0F5FA82E9}"/>
              </a:ext>
            </a:extLst>
          </p:cNvPr>
          <p:cNvSpPr txBox="1"/>
          <p:nvPr/>
        </p:nvSpPr>
        <p:spPr>
          <a:xfrm>
            <a:off x="2617575" y="4366517"/>
            <a:ext cx="82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Metin kutusu 161">
            <a:extLst>
              <a:ext uri="{FF2B5EF4-FFF2-40B4-BE49-F238E27FC236}">
                <a16:creationId xmlns:a16="http://schemas.microsoft.com/office/drawing/2014/main" id="{110E8F76-A6A6-53AB-3B21-3669B3D7D5DA}"/>
              </a:ext>
            </a:extLst>
          </p:cNvPr>
          <p:cNvSpPr txBox="1"/>
          <p:nvPr/>
        </p:nvSpPr>
        <p:spPr>
          <a:xfrm>
            <a:off x="1399409" y="5469239"/>
            <a:ext cx="718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Metin kutusu 162">
            <a:extLst>
              <a:ext uri="{FF2B5EF4-FFF2-40B4-BE49-F238E27FC236}">
                <a16:creationId xmlns:a16="http://schemas.microsoft.com/office/drawing/2014/main" id="{47D617F0-78AB-7F32-297A-A38EB833217C}"/>
              </a:ext>
            </a:extLst>
          </p:cNvPr>
          <p:cNvSpPr txBox="1"/>
          <p:nvPr/>
        </p:nvSpPr>
        <p:spPr>
          <a:xfrm>
            <a:off x="495312" y="6616557"/>
            <a:ext cx="78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Resim 10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37EFB6A5-34FD-4743-CDA0-4C83FBB4E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06186" y="6636705"/>
            <a:ext cx="318997" cy="318997"/>
          </a:xfrm>
          <a:prstGeom prst="rect">
            <a:avLst/>
          </a:prstGeom>
        </p:spPr>
      </p:pic>
      <p:pic>
        <p:nvPicPr>
          <p:cNvPr id="16" name="Resim 15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6BCCDFD0-5A9E-1EC2-EFC3-61D9F24A2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49262" y="5440141"/>
            <a:ext cx="318997" cy="318997"/>
          </a:xfrm>
          <a:prstGeom prst="rect">
            <a:avLst/>
          </a:prstGeom>
        </p:spPr>
      </p:pic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AD7F26E2-B5A7-07B2-2EA9-4314627815C2}"/>
              </a:ext>
            </a:extLst>
          </p:cNvPr>
          <p:cNvCxnSpPr>
            <a:cxnSpLocks/>
          </p:cNvCxnSpPr>
          <p:nvPr/>
        </p:nvCxnSpPr>
        <p:spPr>
          <a:xfrm>
            <a:off x="2343839" y="6316993"/>
            <a:ext cx="380617" cy="73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esim 24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2B1010D0-1023-2A95-DEBF-59B3E566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38085" y="6494730"/>
            <a:ext cx="318997" cy="318997"/>
          </a:xfrm>
          <a:prstGeom prst="rect">
            <a:avLst/>
          </a:prstGeom>
        </p:spPr>
      </p:pic>
      <p:pic>
        <p:nvPicPr>
          <p:cNvPr id="27" name="Resim 26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D622B622-9CFB-F876-E961-A8CF6CA41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632083" y="4047520"/>
            <a:ext cx="318997" cy="318997"/>
          </a:xfrm>
          <a:prstGeom prst="rect">
            <a:avLst/>
          </a:prstGeom>
        </p:spPr>
      </p:pic>
      <p:pic>
        <p:nvPicPr>
          <p:cNvPr id="28" name="Resim 27" descr="siyah, karanlık içeren bir resim&#10;&#10;Açıklama otomatik olarak oluşturuldu">
            <a:extLst>
              <a:ext uri="{FF2B5EF4-FFF2-40B4-BE49-F238E27FC236}">
                <a16:creationId xmlns:a16="http://schemas.microsoft.com/office/drawing/2014/main" id="{B87326EE-1570-E3A1-B646-85331DB3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96550" y="6521150"/>
            <a:ext cx="318997" cy="318997"/>
          </a:xfrm>
          <a:prstGeom prst="rect">
            <a:avLst/>
          </a:prstGeom>
        </p:spPr>
      </p:pic>
      <p:sp>
        <p:nvSpPr>
          <p:cNvPr id="37" name="Metin kutusu 36">
            <a:extLst>
              <a:ext uri="{FF2B5EF4-FFF2-40B4-BE49-F238E27FC236}">
                <a16:creationId xmlns:a16="http://schemas.microsoft.com/office/drawing/2014/main" id="{1166E808-B155-0720-66AF-AE4BBEEC1A4D}"/>
              </a:ext>
            </a:extLst>
          </p:cNvPr>
          <p:cNvSpPr txBox="1"/>
          <p:nvPr/>
        </p:nvSpPr>
        <p:spPr>
          <a:xfrm>
            <a:off x="10120045" y="2332234"/>
            <a:ext cx="254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Max’lar</a:t>
            </a:r>
            <a:r>
              <a:rPr lang="en-US" dirty="0"/>
              <a:t> Alfa </a:t>
            </a:r>
            <a:r>
              <a:rPr lang="en-US" dirty="0" err="1"/>
              <a:t>Budama</a:t>
            </a:r>
            <a:endParaRPr lang="en-US" dirty="0"/>
          </a:p>
          <a:p>
            <a:r>
              <a:rPr lang="en-US" dirty="0" err="1"/>
              <a:t>Min’ler</a:t>
            </a:r>
            <a:r>
              <a:rPr lang="en-US" dirty="0"/>
              <a:t> Beta </a:t>
            </a:r>
            <a:r>
              <a:rPr lang="en-US" dirty="0" err="1"/>
              <a:t>Budama</a:t>
            </a:r>
            <a:endParaRPr lang="tr-TR" dirty="0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7A010BB8-ED49-4E03-B091-115BE446CEE1}"/>
              </a:ext>
            </a:extLst>
          </p:cNvPr>
          <p:cNvSpPr txBox="1"/>
          <p:nvPr/>
        </p:nvSpPr>
        <p:spPr>
          <a:xfrm>
            <a:off x="6049664" y="2041371"/>
            <a:ext cx="118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B=Infinity</a:t>
            </a:r>
          </a:p>
          <a:p>
            <a:r>
              <a:rPr lang="en-US" dirty="0"/>
              <a:t>A=-Infinity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88944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549" y="-3326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0CDE477-19BF-86D2-6896-32905CA9817B}"/>
              </a:ext>
            </a:extLst>
          </p:cNvPr>
          <p:cNvSpPr/>
          <p:nvPr/>
        </p:nvSpPr>
        <p:spPr>
          <a:xfrm>
            <a:off x="1676717" y="1076090"/>
            <a:ext cx="109913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Alfa Beta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Prosedürünün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Arama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Etkinliği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7A1AC7C-9098-44DC-2E90-13ECC31CAB16}"/>
              </a:ext>
            </a:extLst>
          </p:cNvPr>
          <p:cNvSpPr/>
          <p:nvPr/>
        </p:nvSpPr>
        <p:spPr>
          <a:xfrm>
            <a:off x="1768634" y="1972171"/>
            <a:ext cx="12101478" cy="4069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Budama arama algoritmasının son sonucunu etkilemez.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Alfa-beta budama algoritmasının işletilebilmesi için, arama ağacının en azından bir bölümünün en yüksek derinlik derecesine kadar açılmış olması gereklidir.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Alfa-beta budama algoritmasının performansı, düğümlerin sıralanmasına dayalı olarak artırılabilir.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7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3290" y="47436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35940" y="920739"/>
            <a:ext cx="10129327" cy="788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Oyun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Çeşitlerinin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Sınıflandırması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285262" y="2018152"/>
            <a:ext cx="10673857" cy="3365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Genellikle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sınıfa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ayrılır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Rastgele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sonuçlu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iskambil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Ustalık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gerektiren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futbol,güreş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Stratejik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satranç,dama,tic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-tac-toe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gibi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5AE5A42-D4C6-FFC6-24E8-0D7BFE003280}"/>
              </a:ext>
            </a:extLst>
          </p:cNvPr>
          <p:cNvSpPr txBox="1"/>
          <p:nvPr/>
        </p:nvSpPr>
        <p:spPr>
          <a:xfrm>
            <a:off x="3688423" y="3955819"/>
            <a:ext cx="7376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0FA33FF-48C7-6871-D784-C9A367B5A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306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7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795671" y="695594"/>
            <a:ext cx="2125758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Sonuç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188126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Yapay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zeka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ile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oyunlar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arasındaki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ilişki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önemli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bir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alandır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ve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gelecekte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daha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da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gelişecektir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319599" y="307520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Oyunlarda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yapay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zeka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kullanımının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artarak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devam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edeceği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öngörülmektedir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168E05D-6A1D-A698-0E07-CCA5F2DF932A}"/>
              </a:ext>
            </a:extLst>
          </p:cNvPr>
          <p:cNvSpPr/>
          <p:nvPr/>
        </p:nvSpPr>
        <p:spPr>
          <a:xfrm>
            <a:off x="7752840" y="411480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TEŞEKKÜRLER!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Resim 9" descr="kalıp, desen, düzen, kare, piksel, dikiş içeren bir resim&#10;&#10;Açıklama otomatik olarak oluşturuldu">
            <a:extLst>
              <a:ext uri="{FF2B5EF4-FFF2-40B4-BE49-F238E27FC236}">
                <a16:creationId xmlns:a16="http://schemas.microsoft.com/office/drawing/2014/main" id="{542D2079-C736-2495-0B98-6A77257D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671" y="4940309"/>
            <a:ext cx="2717514" cy="2717514"/>
          </a:xfrm>
          <a:prstGeom prst="rect">
            <a:avLst/>
          </a:prstGeom>
        </p:spPr>
      </p:pic>
      <p:pic>
        <p:nvPicPr>
          <p:cNvPr id="13" name="Resim 12" descr="çizgi film, oyunlar, satranç taşı içeren bir resim">
            <a:extLst>
              <a:ext uri="{FF2B5EF4-FFF2-40B4-BE49-F238E27FC236}">
                <a16:creationId xmlns:a16="http://schemas.microsoft.com/office/drawing/2014/main" id="{928BF92F-111C-5741-74C1-F893020EF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589006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89965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Oyun Teorisi</a:t>
            </a:r>
            <a:endParaRPr lang="en-US" sz="4400" dirty="0">
              <a:solidFill>
                <a:srgbClr val="396A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2859162"/>
            <a:ext cx="7663529" cy="39628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Oyun teorisi, stratejik durumları ve karar verme süreçlerini inceleyen bir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matematiksel modelleme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disiplinidir. Oyun teorisi, oyuncuların farklı stratejileri seçme ve diğer oyuncuların tepkilerini tahmin etme yeteneklerine dayanır.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2799"/>
              </a:lnSpc>
              <a:buSzPct val="100000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Oyun teorisi, ekonomi, işletme, siyaset, sosyoloji ve biyoloji gibi birçok alanda uygulanabilir. Oyun teorisi, oyuncuların karar verme süreçlerini analiz ederek, en iyi stratejileri belirlemelerine yardımcı olur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55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40604" y="2726319"/>
            <a:ext cx="5199578" cy="550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35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Oyun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Teorisinin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Tarihçesi</a:t>
            </a:r>
            <a:endParaRPr lang="en-US" sz="4400" dirty="0">
              <a:solidFill>
                <a:srgbClr val="396A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78930" y="4492565"/>
            <a:ext cx="2461674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Oyun </a:t>
            </a:r>
            <a:r>
              <a:rPr lang="en-US" sz="2400" b="1" dirty="0" err="1"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Teorisinin</a:t>
            </a:r>
            <a:r>
              <a:rPr lang="en-US" sz="2400" b="1" dirty="0"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Temelleri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78929" y="4968339"/>
            <a:ext cx="2964989" cy="256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Oyun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teorisinin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temelleri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1928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yılında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Macar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asıllı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matematikçi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John von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Neumann’ın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ispatladığı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minimax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teoremi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ile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atılmıştır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63724" y="4498148"/>
            <a:ext cx="2438091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Neumann ve Morgenstern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3556218" y="6618565"/>
            <a:ext cx="169426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1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610231" y="4492564"/>
            <a:ext cx="2215634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2400" b="1" dirty="0" err="1"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Denge</a:t>
            </a:r>
            <a:r>
              <a:rPr lang="en-US" sz="2400" b="1" dirty="0"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Teoremi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7847A94-F888-724C-35F0-CBAF594A1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035" y="3780713"/>
            <a:ext cx="1825464" cy="461128"/>
          </a:xfrm>
          <a:prstGeom prst="rect">
            <a:avLst/>
          </a:prstGeom>
        </p:spPr>
      </p:pic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FAB65A04-D545-D3A1-ECB7-2E8AD9731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007" y="3780713"/>
            <a:ext cx="1825527" cy="461128"/>
          </a:xfrm>
          <a:prstGeom prst="rect">
            <a:avLst/>
          </a:prstGeom>
        </p:spPr>
      </p:pic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45F0B0E2-3939-AE5D-BA49-55202A2A6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698" y="3780713"/>
            <a:ext cx="1825527" cy="461128"/>
          </a:xfrm>
          <a:prstGeom prst="rect">
            <a:avLst/>
          </a:prstGeom>
        </p:spPr>
      </p:pic>
      <p:sp>
        <p:nvSpPr>
          <p:cNvPr id="26" name="Text 8">
            <a:extLst>
              <a:ext uri="{FF2B5EF4-FFF2-40B4-BE49-F238E27FC236}">
                <a16:creationId xmlns:a16="http://schemas.microsoft.com/office/drawing/2014/main" id="{ACB6D1CD-6250-2146-4222-45889A701E9D}"/>
              </a:ext>
            </a:extLst>
          </p:cNvPr>
          <p:cNvSpPr/>
          <p:nvPr/>
        </p:nvSpPr>
        <p:spPr>
          <a:xfrm>
            <a:off x="5363723" y="4968339"/>
            <a:ext cx="3574793" cy="256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Oyun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teorisinin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Ekonomide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uygulamalarını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1943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iktisatçı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Oscar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Morgenstern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ile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Neumann’ın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ile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beraber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yazdıkları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kitapta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dile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getirmişlerdi</a:t>
            </a:r>
            <a:r>
              <a:rPr lang="en-US" sz="2400" dirty="0"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1F31245C-6321-BEAE-F70E-738E32439886}"/>
              </a:ext>
            </a:extLst>
          </p:cNvPr>
          <p:cNvSpPr/>
          <p:nvPr/>
        </p:nvSpPr>
        <p:spPr>
          <a:xfrm>
            <a:off x="9610231" y="4968339"/>
            <a:ext cx="3946036" cy="256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Neumann’ın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yaklaşımını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geliştirerek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1950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yılında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Forbes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işbirliksiz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sayılı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olduğu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oyunlarda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teoremini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ispatlamıştır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1994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yılında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buluş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Nobel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ödülü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almıştır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Bugün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Nash’ın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Dengesi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dışında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birçok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farklı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kullanılmaktadır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5E33984-5953-5C5D-E792-727586D0D223}"/>
              </a:ext>
            </a:extLst>
          </p:cNvPr>
          <p:cNvSpPr/>
          <p:nvPr/>
        </p:nvSpPr>
        <p:spPr>
          <a:xfrm>
            <a:off x="2559252" y="1900449"/>
            <a:ext cx="10642550" cy="2393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ts val="2799"/>
              </a:lnSpc>
              <a:buSzPct val="100000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Bugün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bildiğimiz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anlamda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Oyun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aslında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teoreme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dayanmaktadır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Neumann’ın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teoremi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Nash’ın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teoremidir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15C5907-8B9D-6089-F830-3F24AB866C87}"/>
              </a:ext>
            </a:extLst>
          </p:cNvPr>
          <p:cNvSpPr/>
          <p:nvPr/>
        </p:nvSpPr>
        <p:spPr>
          <a:xfrm>
            <a:off x="1700862" y="3720716"/>
            <a:ext cx="10129327" cy="788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tr-TR" sz="2400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Oyun Teorisinin Oyunlara Etkisi</a:t>
            </a:r>
          </a:p>
          <a:p>
            <a:pPr marL="0" indent="0">
              <a:lnSpc>
                <a:spcPts val="5468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CE960E6-8183-DB45-DB85-717D2D8B7468}"/>
              </a:ext>
            </a:extLst>
          </p:cNvPr>
          <p:cNvSpPr/>
          <p:nvPr/>
        </p:nvSpPr>
        <p:spPr>
          <a:xfrm>
            <a:off x="1700862" y="4601272"/>
            <a:ext cx="10673857" cy="1553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Oyun teorisi, oyun tasarımında ve yapay zeka geliştirmede önemli bir rol oynar.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Strateji oyunları, oyun teorisi prensiplerine dayanarak tasarlanır ve geliştirilir.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B Model 8" descr="Star Decoration">
                <a:extLst>
                  <a:ext uri="{FF2B5EF4-FFF2-40B4-BE49-F238E27FC236}">
                    <a16:creationId xmlns:a16="http://schemas.microsoft.com/office/drawing/2014/main" id="{7AA84662-DD49-31E5-D9FB-4683A14A65F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297621"/>
                  </p:ext>
                </p:extLst>
              </p:nvPr>
            </p:nvGraphicFramePr>
            <p:xfrm>
              <a:off x="1428598" y="1760739"/>
              <a:ext cx="880714" cy="8859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80714" cy="885929"/>
                    </a:xfrm>
                    <a:prstGeom prst="rect">
                      <a:avLst/>
                    </a:prstGeom>
                  </am3d:spPr>
                  <am3d:camera>
                    <am3d:pos x="0" y="0" z="66787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444803" d="1000000"/>
                    <am3d:preTrans dx="3161" dy="-17896576" dz="10860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32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B Model 8" descr="Star Decoration">
                <a:extLst>
                  <a:ext uri="{FF2B5EF4-FFF2-40B4-BE49-F238E27FC236}">
                    <a16:creationId xmlns:a16="http://schemas.microsoft.com/office/drawing/2014/main" id="{7AA84662-DD49-31E5-D9FB-4683A14A65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8598" y="1760739"/>
                <a:ext cx="880714" cy="8859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21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tr-TR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5927690-0548-D328-392F-6E7A397F8656}"/>
              </a:ext>
            </a:extLst>
          </p:cNvPr>
          <p:cNvSpPr/>
          <p:nvPr/>
        </p:nvSpPr>
        <p:spPr>
          <a:xfrm>
            <a:off x="1768634" y="1154072"/>
            <a:ext cx="96922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Oyunlarda Kazanç Matrisi Kullanımı</a:t>
            </a: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01D0AFBF-8098-0E95-5D0D-FE3EF1100610}"/>
              </a:ext>
            </a:extLst>
          </p:cNvPr>
          <p:cNvSpPr/>
          <p:nvPr/>
        </p:nvSpPr>
        <p:spPr>
          <a:xfrm>
            <a:off x="1935251" y="2196389"/>
            <a:ext cx="29306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 Matrisi Nedir?</a:t>
            </a: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A3B47063-42D2-E22E-8E5B-294D01414CDF}"/>
              </a:ext>
            </a:extLst>
          </p:cNvPr>
          <p:cNvSpPr/>
          <p:nvPr/>
        </p:nvSpPr>
        <p:spPr>
          <a:xfrm>
            <a:off x="1935251" y="2670562"/>
            <a:ext cx="5153917" cy="11773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teorisi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kapsamında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karar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verme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sürecini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analiz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etmek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araçtır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Modeller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matematiksel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içerir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A2F6A3CE-3771-567F-F445-55332D6B56BC}"/>
              </a:ext>
            </a:extLst>
          </p:cNvPr>
          <p:cNvSpPr/>
          <p:nvPr/>
        </p:nvSpPr>
        <p:spPr>
          <a:xfrm>
            <a:off x="7635674" y="21963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Kullanım Alanları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A40D972C-0893-B3E7-09BD-7F243AF49046}"/>
              </a:ext>
            </a:extLst>
          </p:cNvPr>
          <p:cNvSpPr/>
          <p:nvPr/>
        </p:nvSpPr>
        <p:spPr>
          <a:xfrm>
            <a:off x="7541234" y="2670562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Oyunlarda stratejik karar verme, oyuncu etkileşimi ve en iyi hamlelerin tespiti için yaygın olarak kullanılır.</a:t>
            </a:r>
          </a:p>
        </p:txBody>
      </p:sp>
      <p:graphicFrame>
        <p:nvGraphicFramePr>
          <p:cNvPr id="15" name="Tablo 14">
            <a:extLst>
              <a:ext uri="{FF2B5EF4-FFF2-40B4-BE49-F238E27FC236}">
                <a16:creationId xmlns:a16="http://schemas.microsoft.com/office/drawing/2014/main" id="{950EBBD7-7F23-095C-275A-1BC534225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741"/>
              </p:ext>
            </p:extLst>
          </p:nvPr>
        </p:nvGraphicFramePr>
        <p:xfrm>
          <a:off x="2130461" y="4885713"/>
          <a:ext cx="3859375" cy="2069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875">
                  <a:extLst>
                    <a:ext uri="{9D8B030D-6E8A-4147-A177-3AD203B41FA5}">
                      <a16:colId xmlns:a16="http://schemas.microsoft.com/office/drawing/2014/main" val="2295072414"/>
                    </a:ext>
                  </a:extLst>
                </a:gridCol>
                <a:gridCol w="771875">
                  <a:extLst>
                    <a:ext uri="{9D8B030D-6E8A-4147-A177-3AD203B41FA5}">
                      <a16:colId xmlns:a16="http://schemas.microsoft.com/office/drawing/2014/main" val="1869340090"/>
                    </a:ext>
                  </a:extLst>
                </a:gridCol>
                <a:gridCol w="771875">
                  <a:extLst>
                    <a:ext uri="{9D8B030D-6E8A-4147-A177-3AD203B41FA5}">
                      <a16:colId xmlns:a16="http://schemas.microsoft.com/office/drawing/2014/main" val="3709285669"/>
                    </a:ext>
                  </a:extLst>
                </a:gridCol>
                <a:gridCol w="771875">
                  <a:extLst>
                    <a:ext uri="{9D8B030D-6E8A-4147-A177-3AD203B41FA5}">
                      <a16:colId xmlns:a16="http://schemas.microsoft.com/office/drawing/2014/main" val="2395877415"/>
                    </a:ext>
                  </a:extLst>
                </a:gridCol>
                <a:gridCol w="771875">
                  <a:extLst>
                    <a:ext uri="{9D8B030D-6E8A-4147-A177-3AD203B41FA5}">
                      <a16:colId xmlns:a16="http://schemas.microsoft.com/office/drawing/2014/main" val="2597378358"/>
                    </a:ext>
                  </a:extLst>
                </a:gridCol>
              </a:tblGrid>
              <a:tr h="4139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A/B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tr-TR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tr-TR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endParaRPr lang="tr-TR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6944075"/>
                  </a:ext>
                </a:extLst>
              </a:tr>
              <a:tr h="4139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tr-TR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tr-TR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tr-TR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1n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4919313"/>
                  </a:ext>
                </a:extLst>
              </a:tr>
              <a:tr h="4139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tr-TR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22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2n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2262554"/>
                  </a:ext>
                </a:extLst>
              </a:tr>
              <a:tr h="4139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597381"/>
                  </a:ext>
                </a:extLst>
              </a:tr>
              <a:tr h="4139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m</a:t>
                      </a:r>
                      <a:endParaRPr lang="tr-TR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m1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m2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……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r>
                        <a:rPr lang="en-US" baseline="-25000" dirty="0" err="1">
                          <a:solidFill>
                            <a:sysClr val="windowText" lastClr="000000"/>
                          </a:solidFill>
                        </a:rPr>
                        <a:t>mn</a:t>
                      </a:r>
                      <a:endParaRPr lang="tr-T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9611731"/>
                  </a:ext>
                </a:extLst>
              </a:tr>
            </a:tbl>
          </a:graphicData>
        </a:graphic>
      </p:graphicFrame>
      <p:sp>
        <p:nvSpPr>
          <p:cNvPr id="16" name="Text 3">
            <a:extLst>
              <a:ext uri="{FF2B5EF4-FFF2-40B4-BE49-F238E27FC236}">
                <a16:creationId xmlns:a16="http://schemas.microsoft.com/office/drawing/2014/main" id="{25D4A209-A88D-07A3-EA62-48C94979DAB0}"/>
              </a:ext>
            </a:extLst>
          </p:cNvPr>
          <p:cNvSpPr/>
          <p:nvPr/>
        </p:nvSpPr>
        <p:spPr>
          <a:xfrm>
            <a:off x="2683553" y="4387243"/>
            <a:ext cx="29306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mxn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Matrisi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4C3ACD78-BA6E-4A20-D722-F1559626A71A}"/>
              </a:ext>
            </a:extLst>
          </p:cNvPr>
          <p:cNvSpPr/>
          <p:nvPr/>
        </p:nvSpPr>
        <p:spPr>
          <a:xfrm>
            <a:off x="7574528" y="4080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u="sng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u="sng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Matrisi</a:t>
            </a:r>
            <a:r>
              <a:rPr lang="en-US" sz="2400" u="sng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Oluşturma</a:t>
            </a:r>
            <a:r>
              <a:rPr lang="en-US" sz="2400" u="sng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!</a:t>
            </a: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A63CE4DC-906E-0ABE-E8D7-00330C0EA69B}"/>
              </a:ext>
            </a:extLst>
          </p:cNvPr>
          <p:cNvSpPr/>
          <p:nvPr/>
        </p:nvSpPr>
        <p:spPr>
          <a:xfrm>
            <a:off x="7574528" y="4492834"/>
            <a:ext cx="61542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matrisi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oluştururken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önce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tüm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girişler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yazılır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A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oyuncusu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m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tane</a:t>
            </a:r>
            <a:endParaRPr lang="en-US" sz="2400" dirty="0"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B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oyuncusu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n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tane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2569E126-B8F6-B34A-A303-0A7F98A5DDBE}"/>
              </a:ext>
            </a:extLst>
          </p:cNvPr>
          <p:cNvSpPr/>
          <p:nvPr/>
        </p:nvSpPr>
        <p:spPr>
          <a:xfrm>
            <a:off x="10651637" y="5361072"/>
            <a:ext cx="4278368" cy="5262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Mümkün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seçenek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vardır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4B696948-608F-AF00-0838-2AED0C4CF2BD}"/>
              </a:ext>
            </a:extLst>
          </p:cNvPr>
          <p:cNvSpPr/>
          <p:nvPr/>
        </p:nvSpPr>
        <p:spPr>
          <a:xfrm>
            <a:off x="7541234" y="6104713"/>
            <a:ext cx="7089166" cy="5262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</a:t>
            </a:r>
            <a:r>
              <a:rPr lang="en-US" sz="2400" baseline="-25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j</a:t>
            </a:r>
            <a:r>
              <a:rPr lang="en-US" sz="24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her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mümkün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stratejilerini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temsil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etmektedir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799"/>
              </a:lnSpc>
            </a:pPr>
            <a:endParaRPr lang="en-US" sz="2400" baseline="-25000" dirty="0">
              <a:solidFill>
                <a:sysClr val="windowText" lastClr="000000"/>
              </a:solidFill>
              <a:latin typeface="Times New Roman" panose="02020603050405020304" pitchFamily="18" charset="0"/>
              <a:ea typeface="p22-mackinac-pro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</a:pPr>
            <a:r>
              <a:rPr lang="en-US" sz="2400" baseline="-25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endParaRPr lang="tr-TR" sz="2400" baseline="-25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</a:pPr>
            <a:endParaRPr lang="tr-TR" sz="2400" baseline="-250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2A4F294E-331C-0057-A1BE-144778F00850}"/>
              </a:ext>
            </a:extLst>
          </p:cNvPr>
          <p:cNvSpPr/>
          <p:nvPr/>
        </p:nvSpPr>
        <p:spPr>
          <a:xfrm>
            <a:off x="7471787" y="6904028"/>
            <a:ext cx="6788743" cy="5262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Oyunun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tek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oyuncu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tarafından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analiz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edilmesi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için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aij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=-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bij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eşitliğinin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doğru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olması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gerekmektedir</a:t>
            </a:r>
            <a:r>
              <a:rPr lang="en-US" sz="2400" dirty="0">
                <a:latin typeface="Times New Roman" panose="02020603050405020304" pitchFamily="18" charset="0"/>
                <a:ea typeface="p22-mackinac-pro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98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562718" y="223693"/>
            <a:ext cx="9502840" cy="1584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Uçak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Savar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Oyun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Senaryosu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ea typeface="Fraunces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ile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Kazanç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Matrisi</a:t>
            </a: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396AF1"/>
                </a:solidFill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Oluşturma</a:t>
            </a:r>
            <a:endParaRPr lang="en-US" sz="4400" b="1" dirty="0">
              <a:solidFill>
                <a:srgbClr val="396A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203385" y="20922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Bizim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Adet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Uçak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Savarı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Sistemimizin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olduğunu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,</a:t>
            </a:r>
          </a:p>
          <a:p>
            <a:pPr marL="0" indent="0" algn="l">
              <a:lnSpc>
                <a:spcPts val="2734"/>
              </a:lnSpc>
              <a:buNone/>
            </a:pPr>
            <a:endParaRPr lang="en-US" sz="2400" dirty="0">
              <a:latin typeface="Times New Roman" panose="02020603050405020304" pitchFamily="18" charset="0"/>
              <a:ea typeface="Fraunce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34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Rakibimizin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Adet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Uçağı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oldunuğu</a:t>
            </a:r>
            <a:r>
              <a:rPr lang="en-US" sz="2400" dirty="0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raunces" pitchFamily="34" charset="-122"/>
                <a:cs typeface="Times New Roman" panose="02020603050405020304" pitchFamily="18" charset="0"/>
              </a:rPr>
              <a:t>varsayalım</a:t>
            </a:r>
            <a:endParaRPr lang="en-US" sz="2400" dirty="0">
              <a:latin typeface="Times New Roman" panose="02020603050405020304" pitchFamily="18" charset="0"/>
              <a:ea typeface="Fraunce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34"/>
              </a:lnSpc>
              <a:buNone/>
            </a:pPr>
            <a:endParaRPr lang="en-US" sz="2400" dirty="0">
              <a:latin typeface="Times New Roman" panose="02020603050405020304" pitchFamily="18" charset="0"/>
              <a:ea typeface="Fraunce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34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4991036" y="3317661"/>
            <a:ext cx="86582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Uçak</a:t>
            </a:r>
            <a:r>
              <a:rPr lang="en-US" sz="2400" dirty="0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Savar</a:t>
            </a:r>
            <a:r>
              <a:rPr lang="en-US" sz="2400" dirty="0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Sistemlerimizi</a:t>
            </a:r>
            <a:r>
              <a:rPr lang="en-US" sz="2400" dirty="0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A1, A2,A3 </a:t>
            </a: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diye</a:t>
            </a:r>
            <a:r>
              <a:rPr lang="en-US" sz="2400" dirty="0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isimlendirelim</a:t>
            </a:r>
            <a:endParaRPr lang="en-US" sz="2400" dirty="0">
              <a:latin typeface="Times New Roman" panose="02020603050405020304" pitchFamily="18" charset="0"/>
              <a:ea typeface="Epilogue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Rakibimiz</a:t>
            </a:r>
            <a:r>
              <a:rPr lang="en-US" sz="2400" dirty="0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Uçaklarını</a:t>
            </a:r>
            <a:r>
              <a:rPr lang="en-US" sz="2400" dirty="0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B1,B2,B3 </a:t>
            </a: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olarak</a:t>
            </a:r>
            <a:r>
              <a:rPr lang="en-US" sz="2400" dirty="0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isimlendirsin</a:t>
            </a:r>
            <a:endParaRPr lang="en-US" sz="2400" dirty="0">
              <a:latin typeface="Times New Roman" panose="02020603050405020304" pitchFamily="18" charset="0"/>
              <a:ea typeface="Epilogue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ea typeface="Epilogue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A6832F39-052F-9F08-11F8-0C8533F7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" y="31083"/>
            <a:ext cx="4075517" cy="8198517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B7BE2F7-06C2-DA98-678F-7A81693BC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386" y="1671717"/>
            <a:ext cx="1212349" cy="1007666"/>
          </a:xfrm>
          <a:prstGeom prst="rect">
            <a:avLst/>
          </a:prstGeom>
        </p:spPr>
      </p:pic>
      <p:pic>
        <p:nvPicPr>
          <p:cNvPr id="21" name="Resim 20" descr="düzlem, uçak, taşımak, nakletmek, askeri uçak, avcı uçağı içeren bir resim&#10;&#10;Açıklama otomatik olarak oluşturuldu">
            <a:extLst>
              <a:ext uri="{FF2B5EF4-FFF2-40B4-BE49-F238E27FC236}">
                <a16:creationId xmlns:a16="http://schemas.microsoft.com/office/drawing/2014/main" id="{9AF42A73-94FB-6360-A2D6-09A0E1CBE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428307" y="2510073"/>
            <a:ext cx="1277600" cy="1019335"/>
          </a:xfrm>
          <a:prstGeom prst="rect">
            <a:avLst/>
          </a:prstGeom>
        </p:spPr>
      </p:pic>
      <p:sp>
        <p:nvSpPr>
          <p:cNvPr id="24" name="Text 8">
            <a:extLst>
              <a:ext uri="{FF2B5EF4-FFF2-40B4-BE49-F238E27FC236}">
                <a16:creationId xmlns:a16="http://schemas.microsoft.com/office/drawing/2014/main" id="{E6F0BE1B-0641-4998-A84E-D7809618827D}"/>
              </a:ext>
            </a:extLst>
          </p:cNvPr>
          <p:cNvSpPr/>
          <p:nvPr/>
        </p:nvSpPr>
        <p:spPr>
          <a:xfrm>
            <a:off x="4991036" y="5869722"/>
            <a:ext cx="9382510" cy="1739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uçakların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sırasıyla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ihtimali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B1(0.9) B2(0.4) B3(0.2)</a:t>
            </a:r>
          </a:p>
          <a:p>
            <a:pPr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uçakların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sırasıyla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ihtimali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B1(0.3) B2(0.6) B3(0.8)</a:t>
            </a:r>
          </a:p>
          <a:p>
            <a:pPr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kullanıldığında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uçakların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sırasıyla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ihtimali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B1(0.5) B2(0.7) B3(0.2)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AE160165-6054-AE02-CD35-F947398E9BDC}"/>
              </a:ext>
            </a:extLst>
          </p:cNvPr>
          <p:cNvSpPr txBox="1"/>
          <p:nvPr/>
        </p:nvSpPr>
        <p:spPr>
          <a:xfrm>
            <a:off x="4991036" y="4132150"/>
            <a:ext cx="7315200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Bizim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Amacımız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düşman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uçağını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düşürmek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Rakibimizin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amacı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uçağın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uğramadan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dönmesidir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Aşağıdaki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durumlara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Oyun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teorisini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ediniz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Kazanç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Matrisini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çiziniz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28" name="Resim 27" descr="trafik işareti, sarı, işaret içeren bir resim&#10;&#10;Açıklama otomatik olarak oluşturuldu">
            <a:extLst>
              <a:ext uri="{FF2B5EF4-FFF2-40B4-BE49-F238E27FC236}">
                <a16:creationId xmlns:a16="http://schemas.microsoft.com/office/drawing/2014/main" id="{96914D57-A4EC-F193-7401-D172BC6B0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89339">
            <a:off x="4515992" y="4337604"/>
            <a:ext cx="486310" cy="4378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3540</Words>
  <Application>Microsoft Office PowerPoint</Application>
  <PresentationFormat>Özel</PresentationFormat>
  <Paragraphs>551</Paragraphs>
  <Slides>40</Slides>
  <Notes>40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3" baseType="lpstr">
      <vt:lpstr>Arial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FIRAT KAAN BİTMEZ</cp:lastModifiedBy>
  <cp:revision>40</cp:revision>
  <dcterms:created xsi:type="dcterms:W3CDTF">2024-03-08T13:41:03Z</dcterms:created>
  <dcterms:modified xsi:type="dcterms:W3CDTF">2024-03-14T08:52:13Z</dcterms:modified>
</cp:coreProperties>
</file>